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0" r:id="rId2"/>
    <p:sldId id="291" r:id="rId3"/>
    <p:sldId id="292" r:id="rId4"/>
    <p:sldId id="293" r:id="rId5"/>
    <p:sldId id="256" r:id="rId6"/>
    <p:sldId id="257" r:id="rId7"/>
    <p:sldId id="265" r:id="rId8"/>
    <p:sldId id="266" r:id="rId9"/>
    <p:sldId id="267" r:id="rId10"/>
    <p:sldId id="268" r:id="rId11"/>
    <p:sldId id="269" r:id="rId12"/>
    <p:sldId id="272" r:id="rId13"/>
    <p:sldId id="273" r:id="rId14"/>
    <p:sldId id="274" r:id="rId15"/>
    <p:sldId id="275" r:id="rId16"/>
    <p:sldId id="276" r:id="rId17"/>
    <p:sldId id="277" r:id="rId18"/>
    <p:sldId id="278" r:id="rId19"/>
    <p:sldId id="285" r:id="rId20"/>
    <p:sldId id="286" r:id="rId21"/>
    <p:sldId id="287" r:id="rId22"/>
    <p:sldId id="288" r:id="rId23"/>
    <p:sldId id="289"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90ED720-0104-4369-84BC-D37694168613}" type="datetimeFigureOut">
              <a:rPr kumimoji="1" lang="ja-JP" altLang="en-US" smtClean="0"/>
              <a:t>2014/6/14</a:t>
            </a:fld>
            <a:endParaRPr kumimoji="1" lang="ja-JP" alt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kumimoji="1" lang="ja-JP" alt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2D8002D-B5B0-4BAC-B1F6-782DDCCE6D9C}" type="slidenum">
              <a:rPr kumimoji="1" lang="ja-JP" altLang="en-US" smtClean="0"/>
              <a:t>‹#›</a:t>
            </a:fld>
            <a:endParaRPr kumimoji="1" lang="ja-JP" alt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841248" y="2039112"/>
            <a:ext cx="3657600" cy="39502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2014/6/14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E90ED720-0104-4369-84BC-D37694168613}" type="datetimeFigureOut">
              <a:rPr kumimoji="1" lang="ja-JP" altLang="en-US" smtClean="0"/>
              <a:t>2014/6/14</a:t>
            </a:fld>
            <a:endParaRPr kumimoji="1" lang="ja-JP" alt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kumimoji="1" lang="ja-JP" alt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kumimoji="1" sz="48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ja.wikipedia.org/wiki/%E3%82%BE%E3%83%B3%E3%83%93#mediaviewer/%E3%83%95%E3%82%A1%E3%82%A4%E3%83%AB:Maraudeurs.jpg"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360000">
            <a:off x="3299654" y="3013687"/>
            <a:ext cx="4847038" cy="2368043"/>
          </a:xfrm>
        </p:spPr>
        <p:txBody>
          <a:bodyPr>
            <a:normAutofit fontScale="90000"/>
          </a:bodyPr>
          <a:lstStyle/>
          <a:p>
            <a:r>
              <a:rPr lang="en-US" altLang="ja-JP" dirty="0" smtClean="0"/>
              <a:t>“Separating Regular Languages with First-Order Logic”</a:t>
            </a:r>
            <a:endParaRPr kumimoji="1" lang="ja-JP" altLang="en-US" dirty="0"/>
          </a:p>
        </p:txBody>
      </p:sp>
      <p:sp>
        <p:nvSpPr>
          <p:cNvPr id="4" name="テキスト ボックス 3"/>
          <p:cNvSpPr txBox="1"/>
          <p:nvPr/>
        </p:nvSpPr>
        <p:spPr>
          <a:xfrm>
            <a:off x="3203848" y="2564904"/>
            <a:ext cx="1152128" cy="369332"/>
          </a:xfrm>
          <a:prstGeom prst="rect">
            <a:avLst/>
          </a:prstGeom>
          <a:noFill/>
        </p:spPr>
        <p:txBody>
          <a:bodyPr wrap="square" rtlCol="0">
            <a:spAutoFit/>
          </a:bodyPr>
          <a:lstStyle/>
          <a:p>
            <a:r>
              <a:rPr kumimoji="1" lang="en-US" altLang="ja-JP" dirty="0" smtClean="0"/>
              <a:t>Reading:</a:t>
            </a:r>
            <a:endParaRPr kumimoji="1" lang="ja-JP" altLang="en-US" dirty="0"/>
          </a:p>
        </p:txBody>
      </p:sp>
      <p:sp>
        <p:nvSpPr>
          <p:cNvPr id="3" name="テキスト ボックス 2"/>
          <p:cNvSpPr txBox="1"/>
          <p:nvPr/>
        </p:nvSpPr>
        <p:spPr>
          <a:xfrm>
            <a:off x="323528" y="260648"/>
            <a:ext cx="8280920" cy="1200329"/>
          </a:xfrm>
          <a:prstGeom prst="rect">
            <a:avLst/>
          </a:prstGeom>
          <a:noFill/>
        </p:spPr>
        <p:txBody>
          <a:bodyPr wrap="square" rtlCol="0">
            <a:spAutoFit/>
          </a:bodyPr>
          <a:lstStyle/>
          <a:p>
            <a:r>
              <a:rPr lang="en-US" altLang="ja-JP" sz="3600" b="1" dirty="0" smtClean="0">
                <a:solidFill>
                  <a:schemeClr val="bg1"/>
                </a:solidFill>
              </a:rPr>
              <a:t>Paper Reading </a:t>
            </a:r>
            <a:r>
              <a:rPr lang="en-US" altLang="ja-JP" sz="3600" b="1" smtClean="0">
                <a:solidFill>
                  <a:schemeClr val="bg1"/>
                </a:solidFill>
              </a:rPr>
              <a:t>Party </a:t>
            </a:r>
            <a:r>
              <a:rPr kumimoji="1" lang="en-US" altLang="ja-JP" sz="3600" b="1" smtClean="0">
                <a:solidFill>
                  <a:schemeClr val="bg1"/>
                </a:solidFill>
              </a:rPr>
              <a:t>2014</a:t>
            </a:r>
            <a:r>
              <a:rPr kumimoji="1" lang="en-US" altLang="ja-JP" sz="3600" b="1" dirty="0" smtClean="0">
                <a:solidFill>
                  <a:schemeClr val="bg1"/>
                </a:solidFill>
              </a:rPr>
              <a:t/>
            </a:r>
            <a:br>
              <a:rPr kumimoji="1" lang="en-US" altLang="ja-JP" sz="3600" b="1" dirty="0" smtClean="0">
                <a:solidFill>
                  <a:schemeClr val="bg1"/>
                </a:solidFill>
              </a:rPr>
            </a:br>
            <a:r>
              <a:rPr kumimoji="1" lang="en-US" altLang="ja-JP" sz="3600" b="1" dirty="0" smtClean="0">
                <a:solidFill>
                  <a:schemeClr val="bg1"/>
                </a:solidFill>
              </a:rPr>
              <a:t>Speaker: @</a:t>
            </a:r>
            <a:r>
              <a:rPr kumimoji="1" lang="en-US" altLang="ja-JP" sz="3600" b="1" dirty="0" err="1" smtClean="0">
                <a:solidFill>
                  <a:schemeClr val="bg1"/>
                </a:solidFill>
              </a:rPr>
              <a:t>kinaba</a:t>
            </a:r>
            <a:endParaRPr kumimoji="1" lang="ja-JP" altLang="en-US" sz="3600" b="1" dirty="0">
              <a:solidFill>
                <a:schemeClr val="bg1"/>
              </a:solidFill>
            </a:endParaRPr>
          </a:p>
        </p:txBody>
      </p:sp>
      <p:sp>
        <p:nvSpPr>
          <p:cNvPr id="5" name="テキスト ボックス 4"/>
          <p:cNvSpPr txBox="1"/>
          <p:nvPr/>
        </p:nvSpPr>
        <p:spPr>
          <a:xfrm>
            <a:off x="3491880" y="1628800"/>
            <a:ext cx="5438323" cy="584775"/>
          </a:xfrm>
          <a:prstGeom prst="rect">
            <a:avLst/>
          </a:prstGeom>
          <a:noFill/>
        </p:spPr>
        <p:txBody>
          <a:bodyPr wrap="square" rtlCol="0">
            <a:spAutoFit/>
          </a:bodyPr>
          <a:lstStyle/>
          <a:p>
            <a:r>
              <a:rPr kumimoji="1" lang="en-US" altLang="ja-JP" sz="3200" b="1" dirty="0" smtClean="0">
                <a:solidFill>
                  <a:schemeClr val="bg1"/>
                </a:solidFill>
              </a:rPr>
              <a:t>1: </a:t>
            </a:r>
            <a:r>
              <a:rPr kumimoji="1" lang="ja-JP" altLang="en-US" sz="3200" b="1" dirty="0" smtClean="0">
                <a:solidFill>
                  <a:schemeClr val="bg1"/>
                </a:solidFill>
              </a:rPr>
              <a:t>読み終われなかった論文</a:t>
            </a:r>
            <a:endParaRPr kumimoji="1" lang="ja-JP" altLang="en-US" sz="3200" b="1" dirty="0">
              <a:solidFill>
                <a:schemeClr val="bg1"/>
              </a:solidFill>
            </a:endParaRPr>
          </a:p>
        </p:txBody>
      </p:sp>
    </p:spTree>
    <p:extLst>
      <p:ext uri="{BB962C8B-B14F-4D97-AF65-F5344CB8AC3E}">
        <p14:creationId xmlns:p14="http://schemas.microsoft.com/office/powerpoint/2010/main" val="4281085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もう少しフォーマルに</a:t>
            </a:r>
            <a:r>
              <a:rPr lang="ja-JP" altLang="en-US" dirty="0"/>
              <a:t>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今注目している式</a:t>
            </a:r>
            <a:r>
              <a:rPr kumimoji="1" lang="en-US" altLang="ja-JP" dirty="0" smtClean="0"/>
              <a:t/>
            </a:r>
            <a:br>
              <a:rPr kumimoji="1" lang="en-US" altLang="ja-JP" dirty="0" smtClean="0"/>
            </a:br>
            <a:r>
              <a:rPr kumimoji="1" lang="en-US" altLang="ja-JP" dirty="0" smtClean="0"/>
              <a:t>	</a:t>
            </a:r>
            <a:r>
              <a:rPr kumimoji="1" lang="en-US" altLang="ja-JP" sz="4000" dirty="0" smtClean="0"/>
              <a:t>....(car </a:t>
            </a:r>
            <a:r>
              <a:rPr kumimoji="1" lang="ja-JP" altLang="en-US" sz="4000" dirty="0" smtClean="0"/>
              <a:t>☆</a:t>
            </a:r>
            <a:r>
              <a:rPr kumimoji="1" lang="en-US" altLang="ja-JP" sz="4000" dirty="0" smtClean="0"/>
              <a:t>)....</a:t>
            </a:r>
            <a:endParaRPr kumimoji="1" lang="en-US" altLang="ja-JP" dirty="0" smtClean="0"/>
          </a:p>
          <a:p>
            <a:r>
              <a:rPr lang="ja-JP" altLang="en-US" dirty="0" err="1" smtClean="0"/>
              <a:t>の返</a:t>
            </a:r>
            <a:r>
              <a:rPr lang="ja-JP" altLang="en-US" dirty="0" smtClean="0"/>
              <a:t>値には、今後プログラムの実行中にポインタ</a:t>
            </a:r>
            <a:r>
              <a:rPr lang="en-US" altLang="ja-JP" dirty="0" smtClean="0"/>
              <a:t/>
            </a:r>
            <a:br>
              <a:rPr lang="en-US" altLang="ja-JP" dirty="0" smtClean="0"/>
            </a:br>
            <a:r>
              <a:rPr lang="ja-JP" altLang="en-US" dirty="0" smtClean="0"/>
              <a:t>　　</a:t>
            </a:r>
            <a:r>
              <a:rPr kumimoji="1" lang="en-US" altLang="ja-JP" sz="4000" dirty="0" smtClean="0"/>
              <a:t>L </a:t>
            </a:r>
            <a:r>
              <a:rPr kumimoji="1" lang="ja-JP" altLang="en-US" sz="4000" dirty="0" smtClean="0"/>
              <a:t>⊆ </a:t>
            </a:r>
            <a:r>
              <a:rPr kumimoji="1" lang="en-US" altLang="ja-JP" sz="4000" dirty="0" smtClean="0"/>
              <a:t>{0,1}*</a:t>
            </a:r>
            <a:endParaRPr kumimoji="1" lang="en-US" altLang="ja-JP" dirty="0" smtClean="0"/>
          </a:p>
          <a:p>
            <a:r>
              <a:rPr lang="ja-JP" altLang="en-US" dirty="0"/>
              <a:t>で</a:t>
            </a:r>
            <a:r>
              <a:rPr lang="ja-JP" altLang="en-US" dirty="0" smtClean="0"/>
              <a:t>しかアクセスしないことがわかっているとする</a:t>
            </a:r>
            <a:endParaRPr lang="en-US" altLang="ja-JP" dirty="0" smtClean="0"/>
          </a:p>
          <a:p>
            <a:pPr marL="0" indent="0">
              <a:buNone/>
            </a:pPr>
            <a:r>
              <a:rPr kumimoji="1" lang="en-US" altLang="ja-JP" sz="4000" dirty="0" smtClean="0">
                <a:sym typeface="Wingdings" panose="05000000000000000000" pitchFamily="2" charset="2"/>
              </a:rPr>
              <a:t> </a:t>
            </a:r>
            <a:r>
              <a:rPr kumimoji="1" lang="en-US" altLang="ja-JP" dirty="0" smtClean="0"/>
              <a:t>car </a:t>
            </a:r>
            <a:r>
              <a:rPr kumimoji="1" lang="ja-JP" altLang="en-US" dirty="0" smtClean="0"/>
              <a:t>の引数 ☆ の値には、ポインタ </a:t>
            </a:r>
            <a:r>
              <a:rPr kumimoji="1" lang="en-US" altLang="ja-JP" dirty="0" smtClean="0"/>
              <a:t>{0w | w</a:t>
            </a:r>
            <a:r>
              <a:rPr kumimoji="1" lang="ja-JP" altLang="en-US" dirty="0" smtClean="0"/>
              <a:t>∈</a:t>
            </a:r>
            <a:r>
              <a:rPr kumimoji="1" lang="en-US" altLang="ja-JP" dirty="0" smtClean="0"/>
              <a:t>L} </a:t>
            </a:r>
            <a:br>
              <a:rPr kumimoji="1" lang="en-US" altLang="ja-JP" dirty="0" smtClean="0"/>
            </a:br>
            <a:r>
              <a:rPr kumimoji="1" lang="ja-JP" altLang="en-US" dirty="0" smtClean="0"/>
              <a:t>でしかアクセスしない。 </a:t>
            </a:r>
            <a:r>
              <a:rPr kumimoji="1" lang="en-US" altLang="ja-JP" dirty="0" smtClean="0"/>
              <a:t>(</a:t>
            </a:r>
            <a:r>
              <a:rPr kumimoji="1" lang="ja-JP" altLang="en-US" dirty="0" smtClean="0"/>
              <a:t>ポインタ</a:t>
            </a:r>
            <a:r>
              <a:rPr kumimoji="1" lang="en-US" altLang="ja-JP" dirty="0" smtClean="0"/>
              <a:t>1</a:t>
            </a:r>
            <a:r>
              <a:rPr kumimoji="1" lang="ja-JP" altLang="en-US" dirty="0" smtClean="0"/>
              <a:t>側は捨てて良い</a:t>
            </a:r>
            <a:r>
              <a:rPr kumimoji="1" lang="en-US" altLang="ja-JP" dirty="0" smtClean="0"/>
              <a:t>)</a:t>
            </a:r>
          </a:p>
          <a:p>
            <a:endParaRPr lang="en-US" altLang="ja-JP" dirty="0"/>
          </a:p>
          <a:p>
            <a:endParaRPr kumimoji="1" lang="en-US" altLang="ja-JP" dirty="0" smtClean="0"/>
          </a:p>
        </p:txBody>
      </p:sp>
    </p:spTree>
    <p:extLst>
      <p:ext uri="{BB962C8B-B14F-4D97-AF65-F5344CB8AC3E}">
        <p14:creationId xmlns:p14="http://schemas.microsoft.com/office/powerpoint/2010/main" val="1062469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式での「逆算」</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(car </a:t>
            </a:r>
            <a:r>
              <a:rPr kumimoji="1" lang="ja-JP" altLang="en-US" dirty="0" smtClean="0"/>
              <a:t>☆</a:t>
            </a:r>
            <a:r>
              <a:rPr kumimoji="1" lang="en-US" altLang="ja-JP" dirty="0" smtClean="0"/>
              <a:t>) </a:t>
            </a:r>
            <a:r>
              <a:rPr kumimoji="1" lang="ja-JP" altLang="en-US" dirty="0" smtClean="0"/>
              <a:t>に </a:t>
            </a:r>
            <a:r>
              <a:rPr kumimoji="1" lang="en-US" altLang="ja-JP" dirty="0" smtClean="0"/>
              <a:t>L </a:t>
            </a:r>
            <a:r>
              <a:rPr kumimoji="1" lang="ja-JP" altLang="en-US" dirty="0" smtClean="0"/>
              <a:t>でアクセス </a:t>
            </a:r>
            <a:r>
              <a:rPr kumimoji="1" lang="en-US" altLang="ja-JP" dirty="0" smtClean="0">
                <a:sym typeface="Wingdings" panose="05000000000000000000" pitchFamily="2" charset="2"/>
              </a:rPr>
              <a:t> </a:t>
            </a:r>
            <a:r>
              <a:rPr kumimoji="1" lang="ja-JP" altLang="en-US" dirty="0" smtClean="0">
                <a:sym typeface="Wingdings" panose="05000000000000000000" pitchFamily="2" charset="2"/>
              </a:rPr>
              <a:t>☆には  </a:t>
            </a:r>
            <a:r>
              <a:rPr kumimoji="1" lang="en-US" altLang="ja-JP" dirty="0" smtClean="0">
                <a:sym typeface="Wingdings" panose="05000000000000000000" pitchFamily="2" charset="2"/>
              </a:rPr>
              <a:t>{0w | w</a:t>
            </a:r>
            <a:r>
              <a:rPr lang="ja-JP" altLang="en-US" dirty="0">
                <a:sym typeface="Wingdings" panose="05000000000000000000" pitchFamily="2" charset="2"/>
              </a:rPr>
              <a:t>∈</a:t>
            </a:r>
            <a:r>
              <a:rPr kumimoji="1" lang="en-US" altLang="ja-JP" dirty="0" smtClean="0">
                <a:sym typeface="Wingdings" panose="05000000000000000000" pitchFamily="2" charset="2"/>
              </a:rPr>
              <a:t>L} </a:t>
            </a:r>
            <a:r>
              <a:rPr kumimoji="1" lang="ja-JP" altLang="en-US" dirty="0" smtClean="0">
                <a:sym typeface="Wingdings" panose="05000000000000000000" pitchFamily="2" charset="2"/>
              </a:rPr>
              <a:t>で。</a:t>
            </a:r>
            <a:endParaRPr kumimoji="1" lang="en-US" altLang="ja-JP" dirty="0" smtClean="0">
              <a:sym typeface="Wingdings" panose="05000000000000000000" pitchFamily="2" charset="2"/>
            </a:endParaRPr>
          </a:p>
          <a:p>
            <a:r>
              <a:rPr lang="en-US" altLang="ja-JP" dirty="0"/>
              <a:t>(</a:t>
            </a:r>
            <a:r>
              <a:rPr lang="en-US" altLang="ja-JP" dirty="0" err="1" smtClean="0"/>
              <a:t>cdr</a:t>
            </a:r>
            <a:r>
              <a:rPr lang="en-US" altLang="ja-JP" dirty="0" smtClean="0"/>
              <a:t> </a:t>
            </a:r>
            <a:r>
              <a:rPr lang="ja-JP" altLang="en-US" dirty="0"/>
              <a:t>☆</a:t>
            </a:r>
            <a:r>
              <a:rPr lang="en-US" altLang="ja-JP" dirty="0"/>
              <a:t>) </a:t>
            </a:r>
            <a:r>
              <a:rPr lang="ja-JP" altLang="en-US" dirty="0"/>
              <a:t>に </a:t>
            </a:r>
            <a:r>
              <a:rPr lang="en-US" altLang="ja-JP" dirty="0"/>
              <a:t>L </a:t>
            </a:r>
            <a:r>
              <a:rPr lang="ja-JP" altLang="en-US" dirty="0"/>
              <a:t>でアクセス </a:t>
            </a:r>
            <a:r>
              <a:rPr lang="en-US" altLang="ja-JP" dirty="0">
                <a:sym typeface="Wingdings" panose="05000000000000000000" pitchFamily="2" charset="2"/>
              </a:rPr>
              <a:t> </a:t>
            </a:r>
            <a:r>
              <a:rPr lang="ja-JP" altLang="en-US" dirty="0">
                <a:sym typeface="Wingdings" panose="05000000000000000000" pitchFamily="2" charset="2"/>
              </a:rPr>
              <a:t>☆には  </a:t>
            </a:r>
            <a:r>
              <a:rPr lang="en-US" altLang="ja-JP" dirty="0" smtClean="0">
                <a:sym typeface="Wingdings" panose="05000000000000000000" pitchFamily="2" charset="2"/>
              </a:rPr>
              <a:t>{1w </a:t>
            </a:r>
            <a:r>
              <a:rPr lang="en-US" altLang="ja-JP" dirty="0">
                <a:sym typeface="Wingdings" panose="05000000000000000000" pitchFamily="2" charset="2"/>
              </a:rPr>
              <a:t>| w</a:t>
            </a:r>
            <a:r>
              <a:rPr lang="ja-JP" altLang="en-US" dirty="0">
                <a:sym typeface="Wingdings" panose="05000000000000000000" pitchFamily="2" charset="2"/>
              </a:rPr>
              <a:t>∈</a:t>
            </a:r>
            <a:r>
              <a:rPr lang="en-US" altLang="ja-JP" dirty="0">
                <a:sym typeface="Wingdings" panose="05000000000000000000" pitchFamily="2" charset="2"/>
              </a:rPr>
              <a:t>L</a:t>
            </a:r>
            <a:r>
              <a:rPr lang="en-US" altLang="ja-JP" dirty="0" smtClean="0">
                <a:sym typeface="Wingdings" panose="05000000000000000000" pitchFamily="2" charset="2"/>
              </a:rPr>
              <a:t>} </a:t>
            </a:r>
            <a:r>
              <a:rPr lang="ja-JP" altLang="en-US" dirty="0" smtClean="0">
                <a:sym typeface="Wingdings" panose="05000000000000000000" pitchFamily="2" charset="2"/>
              </a:rPr>
              <a:t>で。</a:t>
            </a:r>
            <a:endParaRPr lang="en-US" altLang="ja-JP" dirty="0" smtClean="0">
              <a:sym typeface="Wingdings" panose="05000000000000000000" pitchFamily="2" charset="2"/>
            </a:endParaRPr>
          </a:p>
          <a:p>
            <a:r>
              <a:rPr lang="en-US" altLang="ja-JP" dirty="0" smtClean="0">
                <a:sym typeface="Wingdings" panose="05000000000000000000" pitchFamily="2" charset="2"/>
              </a:rPr>
              <a:t>(cons </a:t>
            </a:r>
            <a:r>
              <a:rPr lang="ja-JP" altLang="en-US" dirty="0" smtClean="0">
                <a:sym typeface="Wingdings" panose="05000000000000000000" pitchFamily="2" charset="2"/>
              </a:rPr>
              <a:t>☆ △</a:t>
            </a:r>
            <a:r>
              <a:rPr lang="en-US" altLang="ja-JP" dirty="0" smtClean="0">
                <a:sym typeface="Wingdings" panose="05000000000000000000" pitchFamily="2" charset="2"/>
              </a:rPr>
              <a:t>) </a:t>
            </a:r>
            <a:r>
              <a:rPr lang="ja-JP" altLang="en-US" dirty="0" smtClean="0">
                <a:sym typeface="Wingdings" panose="05000000000000000000" pitchFamily="2" charset="2"/>
              </a:rPr>
              <a:t>に </a:t>
            </a:r>
            <a:r>
              <a:rPr lang="en-US" altLang="ja-JP" dirty="0" smtClean="0">
                <a:sym typeface="Wingdings" panose="05000000000000000000" pitchFamily="2" charset="2"/>
              </a:rPr>
              <a:t>L </a:t>
            </a:r>
            <a:r>
              <a:rPr lang="ja-JP" altLang="en-US" dirty="0" smtClean="0">
                <a:sym typeface="Wingdings" panose="05000000000000000000" pitchFamily="2" charset="2"/>
              </a:rPr>
              <a:t>でアクセス </a:t>
            </a:r>
            <a:r>
              <a:rPr lang="en-US" altLang="ja-JP" dirty="0" smtClean="0">
                <a:sym typeface="Wingdings" panose="05000000000000000000" pitchFamily="2" charset="2"/>
              </a:rPr>
              <a:t></a:t>
            </a:r>
            <a:br>
              <a:rPr lang="en-US" altLang="ja-JP" dirty="0" smtClean="0">
                <a:sym typeface="Wingdings" panose="05000000000000000000" pitchFamily="2" charset="2"/>
              </a:rPr>
            </a:br>
            <a:r>
              <a:rPr lang="en-US" altLang="ja-JP" dirty="0" smtClean="0">
                <a:sym typeface="Wingdings" panose="05000000000000000000" pitchFamily="2" charset="2"/>
              </a:rPr>
              <a:t>	</a:t>
            </a:r>
            <a:r>
              <a:rPr lang="ja-JP" altLang="en-US" dirty="0" smtClean="0">
                <a:sym typeface="Wingdings" panose="05000000000000000000" pitchFamily="2" charset="2"/>
              </a:rPr>
              <a:t>☆ には</a:t>
            </a:r>
            <a:r>
              <a:rPr lang="en-US" altLang="ja-JP" dirty="0">
                <a:sym typeface="Wingdings" panose="05000000000000000000" pitchFamily="2" charset="2"/>
              </a:rPr>
              <a:t> </a:t>
            </a:r>
            <a:r>
              <a:rPr lang="en-US" altLang="ja-JP" dirty="0" smtClean="0">
                <a:sym typeface="Wingdings" panose="05000000000000000000" pitchFamily="2" charset="2"/>
              </a:rPr>
              <a:t>{w | 0w </a:t>
            </a:r>
            <a:r>
              <a:rPr lang="ja-JP" altLang="en-US" dirty="0" smtClean="0">
                <a:sym typeface="Wingdings" panose="05000000000000000000" pitchFamily="2" charset="2"/>
              </a:rPr>
              <a:t>∈ </a:t>
            </a:r>
            <a:r>
              <a:rPr lang="en-US" altLang="ja-JP" dirty="0" smtClean="0">
                <a:sym typeface="Wingdings" panose="05000000000000000000" pitchFamily="2" charset="2"/>
              </a:rPr>
              <a:t>L} </a:t>
            </a:r>
            <a:r>
              <a:rPr lang="ja-JP" altLang="en-US" dirty="0" smtClean="0">
                <a:sym typeface="Wingdings" panose="05000000000000000000" pitchFamily="2" charset="2"/>
              </a:rPr>
              <a:t>でアクセス。</a:t>
            </a:r>
            <a:r>
              <a:rPr lang="en-US" altLang="ja-JP" dirty="0" smtClean="0">
                <a:sym typeface="Wingdings" panose="05000000000000000000" pitchFamily="2" charset="2"/>
              </a:rPr>
              <a:t/>
            </a:r>
            <a:br>
              <a:rPr lang="en-US" altLang="ja-JP" dirty="0" smtClean="0">
                <a:sym typeface="Wingdings" panose="05000000000000000000" pitchFamily="2" charset="2"/>
              </a:rPr>
            </a:br>
            <a:r>
              <a:rPr lang="en-US" altLang="ja-JP" dirty="0" smtClean="0">
                <a:sym typeface="Wingdings" panose="05000000000000000000" pitchFamily="2" charset="2"/>
              </a:rPr>
              <a:t>	</a:t>
            </a:r>
            <a:r>
              <a:rPr lang="ja-JP" altLang="en-US" dirty="0" smtClean="0">
                <a:sym typeface="Wingdings" panose="05000000000000000000" pitchFamily="2" charset="2"/>
              </a:rPr>
              <a:t>△ には </a:t>
            </a:r>
            <a:r>
              <a:rPr lang="en-US" altLang="ja-JP" dirty="0" smtClean="0">
                <a:sym typeface="Wingdings" panose="05000000000000000000" pitchFamily="2" charset="2"/>
              </a:rPr>
              <a:t>{w | 1w </a:t>
            </a:r>
            <a:r>
              <a:rPr lang="ja-JP" altLang="en-US" dirty="0" smtClean="0">
                <a:sym typeface="Wingdings" panose="05000000000000000000" pitchFamily="2" charset="2"/>
              </a:rPr>
              <a:t>∈ </a:t>
            </a:r>
            <a:r>
              <a:rPr lang="en-US" altLang="ja-JP" dirty="0" smtClean="0">
                <a:sym typeface="Wingdings" panose="05000000000000000000" pitchFamily="2" charset="2"/>
              </a:rPr>
              <a:t>L} </a:t>
            </a:r>
            <a:r>
              <a:rPr lang="ja-JP" altLang="en-US" dirty="0" smtClean="0">
                <a:sym typeface="Wingdings" panose="05000000000000000000" pitchFamily="2" charset="2"/>
              </a:rPr>
              <a:t>でアクセス。</a:t>
            </a:r>
            <a:endParaRPr lang="en-US" altLang="ja-JP" dirty="0" smtClean="0">
              <a:sym typeface="Wingdings" panose="05000000000000000000" pitchFamily="2" charset="2"/>
            </a:endParaRPr>
          </a:p>
          <a:p>
            <a:r>
              <a:rPr kumimoji="1" lang="en-US" altLang="ja-JP" dirty="0" smtClean="0">
                <a:sym typeface="Wingdings" panose="05000000000000000000" pitchFamily="2" charset="2"/>
              </a:rPr>
              <a:t>(if </a:t>
            </a:r>
            <a:r>
              <a:rPr kumimoji="1" lang="ja-JP" altLang="en-US" dirty="0" smtClean="0">
                <a:sym typeface="Wingdings" panose="05000000000000000000" pitchFamily="2" charset="2"/>
              </a:rPr>
              <a:t>☆ </a:t>
            </a:r>
            <a:r>
              <a:rPr kumimoji="1" lang="en-US" altLang="ja-JP" dirty="0" smtClean="0">
                <a:sym typeface="Wingdings" panose="05000000000000000000" pitchFamily="2" charset="2"/>
              </a:rPr>
              <a:t>then </a:t>
            </a:r>
            <a:r>
              <a:rPr kumimoji="1" lang="ja-JP" altLang="en-US" dirty="0" smtClean="0">
                <a:sym typeface="Wingdings" panose="05000000000000000000" pitchFamily="2" charset="2"/>
              </a:rPr>
              <a:t>△ </a:t>
            </a:r>
            <a:r>
              <a:rPr kumimoji="1" lang="en-US" altLang="ja-JP" dirty="0" smtClean="0">
                <a:sym typeface="Wingdings" panose="05000000000000000000" pitchFamily="2" charset="2"/>
              </a:rPr>
              <a:t>else </a:t>
            </a:r>
            <a:r>
              <a:rPr kumimoji="1" lang="ja-JP" altLang="en-US" dirty="0" smtClean="0">
                <a:sym typeface="Wingdings" panose="05000000000000000000" pitchFamily="2" charset="2"/>
              </a:rPr>
              <a:t>◇</a:t>
            </a:r>
            <a:r>
              <a:rPr kumimoji="1" lang="en-US" altLang="ja-JP" dirty="0" smtClean="0">
                <a:sym typeface="Wingdings" panose="05000000000000000000" pitchFamily="2" charset="2"/>
              </a:rPr>
              <a:t>) </a:t>
            </a:r>
            <a:r>
              <a:rPr kumimoji="1" lang="ja-JP" altLang="en-US" dirty="0" smtClean="0">
                <a:sym typeface="Wingdings" panose="05000000000000000000" pitchFamily="2" charset="2"/>
              </a:rPr>
              <a:t>に </a:t>
            </a:r>
            <a:r>
              <a:rPr kumimoji="1" lang="en-US" altLang="ja-JP" dirty="0" smtClean="0">
                <a:sym typeface="Wingdings" panose="05000000000000000000" pitchFamily="2" charset="2"/>
              </a:rPr>
              <a:t>L </a:t>
            </a:r>
            <a:r>
              <a:rPr kumimoji="1" lang="ja-JP" altLang="en-US" dirty="0" smtClean="0">
                <a:sym typeface="Wingdings" panose="05000000000000000000" pitchFamily="2" charset="2"/>
              </a:rPr>
              <a:t>でアクセス </a:t>
            </a:r>
            <a:r>
              <a:rPr kumimoji="1" lang="en-US" altLang="ja-JP" dirty="0" smtClean="0">
                <a:sym typeface="Wingdings" panose="05000000000000000000" pitchFamily="2" charset="2"/>
              </a:rPr>
              <a:t></a:t>
            </a:r>
            <a:br>
              <a:rPr kumimoji="1" lang="en-US" altLang="ja-JP" dirty="0" smtClean="0">
                <a:sym typeface="Wingdings" panose="05000000000000000000" pitchFamily="2" charset="2"/>
              </a:rPr>
            </a:br>
            <a:r>
              <a:rPr kumimoji="1" lang="en-US" altLang="ja-JP" dirty="0" smtClean="0">
                <a:sym typeface="Wingdings" panose="05000000000000000000" pitchFamily="2" charset="2"/>
              </a:rPr>
              <a:t>	</a:t>
            </a:r>
            <a:r>
              <a:rPr kumimoji="1" lang="ja-JP" altLang="en-US" dirty="0" smtClean="0">
                <a:sym typeface="Wingdings" panose="05000000000000000000" pitchFamily="2" charset="2"/>
              </a:rPr>
              <a:t>☆ には  </a:t>
            </a:r>
            <a:r>
              <a:rPr kumimoji="1" lang="en-US" altLang="ja-JP" dirty="0" smtClean="0">
                <a:sym typeface="Wingdings" panose="05000000000000000000" pitchFamily="2" charset="2"/>
              </a:rPr>
              <a:t>{ε}</a:t>
            </a:r>
            <a:r>
              <a:rPr kumimoji="1" lang="ja-JP" altLang="en-US" dirty="0" smtClean="0">
                <a:sym typeface="Wingdings" panose="05000000000000000000" pitchFamily="2" charset="2"/>
              </a:rPr>
              <a:t> でアクセス</a:t>
            </a:r>
            <a:r>
              <a:rPr kumimoji="1" lang="en-US" altLang="ja-JP" dirty="0" smtClean="0">
                <a:sym typeface="Wingdings" panose="05000000000000000000" pitchFamily="2" charset="2"/>
              </a:rPr>
              <a:t/>
            </a:r>
            <a:br>
              <a:rPr kumimoji="1" lang="en-US" altLang="ja-JP" dirty="0" smtClean="0">
                <a:sym typeface="Wingdings" panose="05000000000000000000" pitchFamily="2" charset="2"/>
              </a:rPr>
            </a:br>
            <a:r>
              <a:rPr kumimoji="1" lang="en-US" altLang="ja-JP" dirty="0" smtClean="0">
                <a:sym typeface="Wingdings" panose="05000000000000000000" pitchFamily="2" charset="2"/>
              </a:rPr>
              <a:t>	</a:t>
            </a:r>
            <a:r>
              <a:rPr kumimoji="1" lang="ja-JP" altLang="en-US" dirty="0" smtClean="0">
                <a:sym typeface="Wingdings" panose="05000000000000000000" pitchFamily="2" charset="2"/>
              </a:rPr>
              <a:t>△ には </a:t>
            </a:r>
            <a:r>
              <a:rPr kumimoji="1" lang="en-US" altLang="ja-JP" dirty="0" smtClean="0">
                <a:sym typeface="Wingdings" panose="05000000000000000000" pitchFamily="2" charset="2"/>
              </a:rPr>
              <a:t>L </a:t>
            </a:r>
            <a:r>
              <a:rPr kumimoji="1" lang="ja-JP" altLang="en-US" dirty="0" smtClean="0">
                <a:sym typeface="Wingdings" panose="05000000000000000000" pitchFamily="2" charset="2"/>
              </a:rPr>
              <a:t>でアクセス</a:t>
            </a:r>
            <a:r>
              <a:rPr kumimoji="1" lang="en-US" altLang="ja-JP" dirty="0" smtClean="0">
                <a:sym typeface="Wingdings" panose="05000000000000000000" pitchFamily="2" charset="2"/>
              </a:rPr>
              <a:t/>
            </a:r>
            <a:br>
              <a:rPr kumimoji="1" lang="en-US" altLang="ja-JP" dirty="0" smtClean="0">
                <a:sym typeface="Wingdings" panose="05000000000000000000" pitchFamily="2" charset="2"/>
              </a:rPr>
            </a:br>
            <a:r>
              <a:rPr kumimoji="1" lang="en-US" altLang="ja-JP" dirty="0" smtClean="0">
                <a:sym typeface="Wingdings" panose="05000000000000000000" pitchFamily="2" charset="2"/>
              </a:rPr>
              <a:t>	</a:t>
            </a:r>
            <a:r>
              <a:rPr kumimoji="1" lang="ja-JP" altLang="en-US" dirty="0" smtClean="0">
                <a:sym typeface="Wingdings" panose="05000000000000000000" pitchFamily="2" charset="2"/>
              </a:rPr>
              <a:t>◇ には </a:t>
            </a:r>
            <a:r>
              <a:rPr kumimoji="1" lang="en-US" altLang="ja-JP" dirty="0" smtClean="0">
                <a:sym typeface="Wingdings" panose="05000000000000000000" pitchFamily="2" charset="2"/>
              </a:rPr>
              <a:t>L </a:t>
            </a:r>
            <a:r>
              <a:rPr kumimoji="1" lang="ja-JP" altLang="en-US" dirty="0" smtClean="0">
                <a:sym typeface="Wingdings" panose="05000000000000000000" pitchFamily="2" charset="2"/>
              </a:rPr>
              <a:t>でアクセス</a:t>
            </a:r>
            <a:endParaRPr kumimoji="1" lang="en-US" altLang="ja-JP" dirty="0" smtClean="0">
              <a:sym typeface="Wingdings" panose="05000000000000000000" pitchFamily="2" charset="2"/>
            </a:endParaRPr>
          </a:p>
          <a:p>
            <a:endParaRPr kumimoji="1" lang="ja-JP" altLang="en-US" dirty="0"/>
          </a:p>
        </p:txBody>
      </p:sp>
    </p:spTree>
    <p:extLst>
      <p:ext uri="{BB962C8B-B14F-4D97-AF65-F5344CB8AC3E}">
        <p14:creationId xmlns:p14="http://schemas.microsoft.com/office/powerpoint/2010/main" val="136521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関数定義</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4400" dirty="0" smtClean="0"/>
              <a:t> f(x) :=</a:t>
            </a:r>
          </a:p>
          <a:p>
            <a:pPr marL="329184" lvl="1" indent="0">
              <a:buNone/>
            </a:pPr>
            <a:r>
              <a:rPr lang="en-US" altLang="ja-JP" sz="4200" dirty="0"/>
              <a:t>	</a:t>
            </a:r>
            <a:r>
              <a:rPr lang="en-US" altLang="ja-JP" sz="4200" dirty="0" smtClean="0"/>
              <a:t>	..... if ..</a:t>
            </a:r>
            <a:r>
              <a:rPr lang="en-US" altLang="ja-JP" sz="4800" b="1" dirty="0" smtClean="0">
                <a:solidFill>
                  <a:schemeClr val="accent4">
                    <a:lumMod val="75000"/>
                  </a:schemeClr>
                </a:solidFill>
              </a:rPr>
              <a:t>x</a:t>
            </a:r>
            <a:r>
              <a:rPr lang="en-US" altLang="ja-JP" sz="4200" dirty="0" smtClean="0"/>
              <a:t>.. then ...  </a:t>
            </a:r>
            <a:r>
              <a:rPr lang="en-US" altLang="ja-JP" sz="4800" b="1" dirty="0" smtClean="0">
                <a:solidFill>
                  <a:srgbClr val="00B050"/>
                </a:solidFill>
              </a:rPr>
              <a:t>x</a:t>
            </a:r>
            <a:r>
              <a:rPr lang="en-US" altLang="ja-JP" sz="4200" dirty="0" smtClean="0"/>
              <a:t> ....</a:t>
            </a:r>
            <a:endParaRPr kumimoji="1" lang="ja-JP" altLang="en-US" sz="4200" dirty="0"/>
          </a:p>
        </p:txBody>
      </p:sp>
      <p:sp>
        <p:nvSpPr>
          <p:cNvPr id="4" name="テキスト ボックス 3"/>
          <p:cNvSpPr txBox="1"/>
          <p:nvPr/>
        </p:nvSpPr>
        <p:spPr>
          <a:xfrm>
            <a:off x="467544" y="4221088"/>
            <a:ext cx="8424936" cy="1446550"/>
          </a:xfrm>
          <a:prstGeom prst="rect">
            <a:avLst/>
          </a:prstGeom>
          <a:noFill/>
        </p:spPr>
        <p:txBody>
          <a:bodyPr wrap="square" rtlCol="0">
            <a:spAutoFit/>
          </a:bodyPr>
          <a:lstStyle/>
          <a:p>
            <a:r>
              <a:rPr lang="en-US" altLang="ja-JP" sz="2800" dirty="0" smtClean="0"/>
              <a:t>f(x) </a:t>
            </a:r>
            <a:r>
              <a:rPr lang="ja-JP" altLang="en-US" sz="2800" dirty="0" err="1" smtClean="0"/>
              <a:t>の返</a:t>
            </a:r>
            <a:r>
              <a:rPr lang="ja-JP" altLang="en-US" sz="2800" dirty="0" smtClean="0"/>
              <a:t>値に </a:t>
            </a:r>
            <a:r>
              <a:rPr lang="en-US" altLang="ja-JP" sz="2800" dirty="0" smtClean="0"/>
              <a:t>L </a:t>
            </a:r>
            <a:r>
              <a:rPr lang="ja-JP" altLang="en-US" sz="2800" dirty="0" smtClean="0"/>
              <a:t>でアクセス</a:t>
            </a:r>
            <a:r>
              <a:rPr lang="en-US" altLang="ja-JP" sz="2800" dirty="0" smtClean="0"/>
              <a:t/>
            </a:r>
            <a:br>
              <a:rPr lang="en-US" altLang="ja-JP" sz="2800" dirty="0" smtClean="0"/>
            </a:br>
            <a:r>
              <a:rPr lang="en-US" altLang="ja-JP" sz="2800" dirty="0" smtClean="0"/>
              <a:t>  </a:t>
            </a:r>
            <a:r>
              <a:rPr lang="ja-JP" altLang="en-US" sz="2800" dirty="0" smtClean="0"/>
              <a:t> </a:t>
            </a:r>
            <a:r>
              <a:rPr lang="en-US" altLang="ja-JP" sz="2800" dirty="0" smtClean="0">
                <a:sym typeface="Wingdings" panose="05000000000000000000" pitchFamily="2" charset="2"/>
              </a:rPr>
              <a:t> </a:t>
            </a:r>
            <a:r>
              <a:rPr lang="ja-JP" altLang="en-US" sz="2800" dirty="0" smtClean="0">
                <a:sym typeface="Wingdings" panose="05000000000000000000" pitchFamily="2" charset="2"/>
              </a:rPr>
              <a:t>引数</a:t>
            </a:r>
            <a:r>
              <a:rPr lang="en-US" altLang="ja-JP" sz="2800" dirty="0" smtClean="0">
                <a:sym typeface="Wingdings" panose="05000000000000000000" pitchFamily="2" charset="2"/>
              </a:rPr>
              <a:t>x</a:t>
            </a:r>
            <a:r>
              <a:rPr lang="ja-JP" altLang="en-US" sz="2800" dirty="0" smtClean="0">
                <a:sym typeface="Wingdings" panose="05000000000000000000" pitchFamily="2" charset="2"/>
              </a:rPr>
              <a:t>には、</a:t>
            </a:r>
            <a:r>
              <a:rPr lang="en-US" altLang="ja-JP" sz="2800" dirty="0" smtClean="0">
                <a:sym typeface="Wingdings" panose="05000000000000000000" pitchFamily="2" charset="2"/>
              </a:rPr>
              <a:t/>
            </a:r>
            <a:br>
              <a:rPr lang="en-US" altLang="ja-JP" sz="2800" dirty="0" smtClean="0">
                <a:sym typeface="Wingdings" panose="05000000000000000000" pitchFamily="2" charset="2"/>
              </a:rPr>
            </a:br>
            <a:r>
              <a:rPr lang="en-US" altLang="ja-JP" sz="2800" dirty="0" smtClean="0">
                <a:sym typeface="Wingdings" panose="05000000000000000000" pitchFamily="2" charset="2"/>
              </a:rPr>
              <a:t>       </a:t>
            </a:r>
            <a:r>
              <a:rPr lang="ja-JP" altLang="en-US" sz="3200" dirty="0" smtClean="0">
                <a:sym typeface="Wingdings" panose="05000000000000000000" pitchFamily="2" charset="2"/>
              </a:rPr>
              <a:t>∪</a:t>
            </a:r>
            <a:r>
              <a:rPr lang="en-US" altLang="ja-JP" sz="2400" baseline="-25000" dirty="0" smtClean="0">
                <a:solidFill>
                  <a:srgbClr val="00B050"/>
                </a:solidFill>
                <a:sym typeface="Wingdings" panose="05000000000000000000" pitchFamily="2" charset="2"/>
              </a:rPr>
              <a:t>x</a:t>
            </a:r>
            <a:r>
              <a:rPr lang="ja-JP" altLang="en-US" sz="2400" baseline="-25000" dirty="0" smtClean="0">
                <a:solidFill>
                  <a:srgbClr val="00B050"/>
                </a:solidFill>
                <a:sym typeface="Wingdings" panose="05000000000000000000" pitchFamily="2" charset="2"/>
              </a:rPr>
              <a:t>の出現 </a:t>
            </a:r>
            <a:r>
              <a:rPr lang="en-US" altLang="ja-JP" sz="2000" dirty="0" smtClean="0">
                <a:sym typeface="Wingdings" panose="05000000000000000000" pitchFamily="2" charset="2"/>
              </a:rPr>
              <a:t>“</a:t>
            </a:r>
            <a:r>
              <a:rPr lang="ja-JP" altLang="en-US" sz="2000" dirty="0" smtClean="0">
                <a:sym typeface="Wingdings" panose="05000000000000000000" pitchFamily="2" charset="2"/>
              </a:rPr>
              <a:t>関数定義全体に</a:t>
            </a:r>
            <a:r>
              <a:rPr lang="en-US" altLang="ja-JP" sz="2000" dirty="0" smtClean="0">
                <a:sym typeface="Wingdings" panose="05000000000000000000" pitchFamily="2" charset="2"/>
              </a:rPr>
              <a:t>L</a:t>
            </a:r>
            <a:r>
              <a:rPr lang="ja-JP" altLang="en-US" sz="2000" dirty="0" smtClean="0">
                <a:sym typeface="Wingdings" panose="05000000000000000000" pitchFamily="2" charset="2"/>
              </a:rPr>
              <a:t>でアクセス</a:t>
            </a:r>
            <a:r>
              <a:rPr lang="en-US" altLang="ja-JP" sz="2000" dirty="0" smtClean="0">
                <a:sym typeface="Wingdings" panose="05000000000000000000" pitchFamily="2" charset="2"/>
              </a:rPr>
              <a:t>”</a:t>
            </a:r>
            <a:r>
              <a:rPr lang="ja-JP" altLang="en-US" sz="2000" dirty="0" smtClean="0">
                <a:sym typeface="Wingdings" panose="05000000000000000000" pitchFamily="2" charset="2"/>
              </a:rPr>
              <a:t>から逆算した</a:t>
            </a:r>
            <a:r>
              <a:rPr lang="en-US" altLang="ja-JP" sz="2000" b="1" dirty="0" smtClean="0">
                <a:solidFill>
                  <a:srgbClr val="00B050"/>
                </a:solidFill>
                <a:sym typeface="Wingdings" panose="05000000000000000000" pitchFamily="2" charset="2"/>
              </a:rPr>
              <a:t>x</a:t>
            </a:r>
            <a:r>
              <a:rPr lang="ja-JP" altLang="en-US" sz="2000" dirty="0" err="1" smtClean="0">
                <a:sym typeface="Wingdings" panose="05000000000000000000" pitchFamily="2" charset="2"/>
              </a:rPr>
              <a:t>への</a:t>
            </a:r>
            <a:r>
              <a:rPr lang="ja-JP" altLang="en-US" sz="2000" dirty="0" smtClean="0">
                <a:sym typeface="Wingdings" panose="05000000000000000000" pitchFamily="2" charset="2"/>
              </a:rPr>
              <a:t>アクセス</a:t>
            </a:r>
            <a:endParaRPr lang="en-US" altLang="ja-JP" sz="2800" dirty="0" smtClean="0">
              <a:sym typeface="Wingdings" panose="05000000000000000000" pitchFamily="2" charset="2"/>
            </a:endParaRPr>
          </a:p>
        </p:txBody>
      </p:sp>
      <p:sp>
        <p:nvSpPr>
          <p:cNvPr id="5" name="テキスト ボックス 4"/>
          <p:cNvSpPr txBox="1"/>
          <p:nvPr/>
        </p:nvSpPr>
        <p:spPr>
          <a:xfrm>
            <a:off x="3419872" y="6093296"/>
            <a:ext cx="5472608" cy="369332"/>
          </a:xfrm>
          <a:prstGeom prst="rect">
            <a:avLst/>
          </a:prstGeom>
          <a:noFill/>
        </p:spPr>
        <p:txBody>
          <a:bodyPr wrap="square" rtlCol="0">
            <a:spAutoFit/>
          </a:bodyPr>
          <a:lstStyle/>
          <a:p>
            <a:r>
              <a:rPr kumimoji="1" lang="en-US" altLang="ja-JP" dirty="0" smtClean="0"/>
              <a:t>※ </a:t>
            </a:r>
            <a:r>
              <a:rPr kumimoji="1" lang="ja-JP" altLang="en-US" dirty="0" smtClean="0"/>
              <a:t>再帰関数がある場合この定義も再帰的になる</a:t>
            </a:r>
            <a:endParaRPr kumimoji="1" lang="ja-JP" altLang="en-US" dirty="0"/>
          </a:p>
        </p:txBody>
      </p:sp>
    </p:spTree>
    <p:extLst>
      <p:ext uri="{BB962C8B-B14F-4D97-AF65-F5344CB8AC3E}">
        <p14:creationId xmlns:p14="http://schemas.microsoft.com/office/powerpoint/2010/main" val="2798720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ym typeface="Wingdings" panose="05000000000000000000" pitchFamily="2" charset="2"/>
              </a:rPr>
              <a:t>文脈自由文法</a:t>
            </a:r>
            <a:endParaRPr kumimoji="1" lang="ja-JP" altLang="en-US" dirty="0"/>
          </a:p>
        </p:txBody>
      </p:sp>
      <p:sp>
        <p:nvSpPr>
          <p:cNvPr id="3" name="コンテンツ プレースホルダー 2"/>
          <p:cNvSpPr>
            <a:spLocks noGrp="1"/>
          </p:cNvSpPr>
          <p:nvPr>
            <p:ph idx="1"/>
          </p:nvPr>
        </p:nvSpPr>
        <p:spPr>
          <a:xfrm>
            <a:off x="838200" y="2038389"/>
            <a:ext cx="7467600" cy="1390611"/>
          </a:xfrm>
        </p:spPr>
        <p:txBody>
          <a:bodyPr>
            <a:normAutofit/>
          </a:bodyPr>
          <a:lstStyle/>
          <a:p>
            <a:r>
              <a:rPr lang="en-US" altLang="ja-JP" sz="3600" dirty="0"/>
              <a:t>f</a:t>
            </a:r>
            <a:r>
              <a:rPr kumimoji="1" lang="en-US" altLang="ja-JP" sz="3600" dirty="0" smtClean="0"/>
              <a:t>(x) := car(</a:t>
            </a:r>
            <a:r>
              <a:rPr kumimoji="1" lang="en-US" altLang="ja-JP" sz="3600" dirty="0" err="1" smtClean="0"/>
              <a:t>cdr</a:t>
            </a:r>
            <a:r>
              <a:rPr kumimoji="1" lang="en-US" altLang="ja-JP" sz="3600" dirty="0" smtClean="0"/>
              <a:t>(x))</a:t>
            </a:r>
          </a:p>
          <a:p>
            <a:r>
              <a:rPr lang="en-US" altLang="ja-JP" sz="3600" dirty="0" smtClean="0"/>
              <a:t>g(x) := f(f(x))</a:t>
            </a:r>
            <a:endParaRPr kumimoji="1" lang="ja-JP" altLang="en-US" sz="3600" dirty="0"/>
          </a:p>
        </p:txBody>
      </p:sp>
      <p:sp>
        <p:nvSpPr>
          <p:cNvPr id="4" name="コンテンツ プレースホルダー 2"/>
          <p:cNvSpPr txBox="1">
            <a:spLocks/>
          </p:cNvSpPr>
          <p:nvPr/>
        </p:nvSpPr>
        <p:spPr>
          <a:xfrm>
            <a:off x="251520" y="4365104"/>
            <a:ext cx="4608512" cy="1534628"/>
          </a:xfrm>
          <a:prstGeom prst="rect">
            <a:avLst/>
          </a:prstGeom>
        </p:spPr>
        <p:txBody>
          <a:bodyPr vert="horz" lIns="91440" tIns="45720" rIns="91440" bIns="45720" rtlCol="0">
            <a:normAutofit fontScale="925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a:lstStyle>
          <a:p>
            <a:pPr marL="0" indent="0">
              <a:buNone/>
            </a:pPr>
            <a:r>
              <a:rPr lang="en-US" altLang="ja-JP" sz="3600" dirty="0" smtClean="0"/>
              <a:t>f </a:t>
            </a:r>
            <a:r>
              <a:rPr lang="ja-JP" altLang="en-US" sz="3600" dirty="0" smtClean="0"/>
              <a:t>と </a:t>
            </a:r>
            <a:r>
              <a:rPr lang="en-US" altLang="ja-JP" sz="3600" dirty="0" smtClean="0"/>
              <a:t>g </a:t>
            </a:r>
            <a:r>
              <a:rPr lang="ja-JP" altLang="en-US" sz="3600" dirty="0" smtClean="0"/>
              <a:t>の「逆算」関数は</a:t>
            </a:r>
            <a:endParaRPr lang="en-US" altLang="ja-JP" sz="3600" dirty="0" smtClean="0"/>
          </a:p>
          <a:p>
            <a:r>
              <a:rPr lang="en-US" altLang="ja-JP" sz="3600" dirty="0" smtClean="0"/>
              <a:t>[f](L) = {10w | w</a:t>
            </a:r>
            <a:r>
              <a:rPr lang="ja-JP" altLang="en-US" sz="3600" dirty="0" smtClean="0"/>
              <a:t>∈</a:t>
            </a:r>
            <a:r>
              <a:rPr lang="en-US" altLang="ja-JP" sz="3600" dirty="0" smtClean="0"/>
              <a:t>L}</a:t>
            </a:r>
          </a:p>
          <a:p>
            <a:r>
              <a:rPr lang="en-US" altLang="ja-JP" sz="3600" dirty="0" smtClean="0"/>
              <a:t>[g](L) = [f]([f](L))</a:t>
            </a:r>
          </a:p>
          <a:p>
            <a:endParaRPr lang="ja-JP" altLang="en-US" sz="3600" dirty="0"/>
          </a:p>
        </p:txBody>
      </p:sp>
      <p:sp>
        <p:nvSpPr>
          <p:cNvPr id="5" name="下矢印 4"/>
          <p:cNvSpPr/>
          <p:nvPr/>
        </p:nvSpPr>
        <p:spPr>
          <a:xfrm>
            <a:off x="2424801" y="3451460"/>
            <a:ext cx="995071" cy="62561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下矢印 5"/>
          <p:cNvSpPr/>
          <p:nvPr/>
        </p:nvSpPr>
        <p:spPr>
          <a:xfrm rot="16200000">
            <a:off x="4891327" y="4864874"/>
            <a:ext cx="995071" cy="62561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コンテンツ プレースホルダー 2"/>
          <p:cNvSpPr txBox="1">
            <a:spLocks/>
          </p:cNvSpPr>
          <p:nvPr/>
        </p:nvSpPr>
        <p:spPr>
          <a:xfrm>
            <a:off x="6012160" y="4486660"/>
            <a:ext cx="2304256" cy="1534628"/>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kumimoji="1"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kumimoji="1"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kumimoji="1"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kumimoji="1"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kumimoji="1"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kumimoji="1" sz="1400" kern="1200">
                <a:solidFill>
                  <a:schemeClr val="tx1">
                    <a:lumMod val="75000"/>
                    <a:lumOff val="25000"/>
                  </a:schemeClr>
                </a:solidFill>
                <a:latin typeface="+mn-lt"/>
                <a:ea typeface="+mn-ea"/>
                <a:cs typeface="+mn-cs"/>
              </a:defRPr>
            </a:lvl9pPr>
          </a:lstStyle>
          <a:p>
            <a:pPr marL="0" indent="0">
              <a:buNone/>
            </a:pPr>
            <a:r>
              <a:rPr lang="en-US" altLang="ja-JP" sz="3600" dirty="0" smtClean="0"/>
              <a:t>F ::= 10</a:t>
            </a:r>
          </a:p>
          <a:p>
            <a:pPr marL="0" indent="0">
              <a:buNone/>
            </a:pPr>
            <a:r>
              <a:rPr lang="en-US" altLang="ja-JP" sz="3600" dirty="0" smtClean="0"/>
              <a:t>G ::= FF</a:t>
            </a:r>
            <a:endParaRPr lang="ja-JP" altLang="en-US" sz="3600" dirty="0"/>
          </a:p>
        </p:txBody>
      </p:sp>
      <p:sp>
        <p:nvSpPr>
          <p:cNvPr id="8" name="テキスト ボックス 7"/>
          <p:cNvSpPr txBox="1"/>
          <p:nvPr/>
        </p:nvSpPr>
        <p:spPr>
          <a:xfrm>
            <a:off x="5388862" y="3469339"/>
            <a:ext cx="3755138" cy="923330"/>
          </a:xfrm>
          <a:prstGeom prst="rect">
            <a:avLst/>
          </a:prstGeom>
          <a:noFill/>
        </p:spPr>
        <p:txBody>
          <a:bodyPr wrap="square" rtlCol="0">
            <a:spAutoFit/>
          </a:bodyPr>
          <a:lstStyle/>
          <a:p>
            <a:r>
              <a:rPr kumimoji="1" lang="ja-JP" altLang="en-US" dirty="0" smtClean="0">
                <a:solidFill>
                  <a:srgbClr val="00B050"/>
                </a:solidFill>
              </a:rPr>
              <a:t>どちらの処理も</a:t>
            </a:r>
            <a:endParaRPr kumimoji="1" lang="en-US" altLang="ja-JP" dirty="0" smtClean="0">
              <a:solidFill>
                <a:srgbClr val="00B050"/>
              </a:solidFill>
            </a:endParaRPr>
          </a:p>
          <a:p>
            <a:r>
              <a:rPr kumimoji="1" lang="en-US" altLang="ja-JP" dirty="0" smtClean="0">
                <a:solidFill>
                  <a:srgbClr val="00B050"/>
                </a:solidFill>
              </a:rPr>
              <a:t>L </a:t>
            </a:r>
            <a:r>
              <a:rPr kumimoji="1" lang="ja-JP" altLang="en-US" dirty="0" smtClean="0">
                <a:solidFill>
                  <a:srgbClr val="00B050"/>
                </a:solidFill>
              </a:rPr>
              <a:t>を後ろに</a:t>
            </a:r>
            <a:r>
              <a:rPr kumimoji="1" lang="en-US" altLang="ja-JP" dirty="0" smtClean="0">
                <a:solidFill>
                  <a:srgbClr val="00B050"/>
                </a:solidFill>
              </a:rPr>
              <a:t>append</a:t>
            </a:r>
            <a:r>
              <a:rPr kumimoji="1" lang="ja-JP" altLang="en-US" dirty="0" smtClean="0">
                <a:solidFill>
                  <a:srgbClr val="00B050"/>
                </a:solidFill>
              </a:rPr>
              <a:t>する形なので、</a:t>
            </a:r>
            <a:endParaRPr kumimoji="1" lang="en-US" altLang="ja-JP" dirty="0" smtClean="0">
              <a:solidFill>
                <a:srgbClr val="00B050"/>
              </a:solidFill>
            </a:endParaRPr>
          </a:p>
          <a:p>
            <a:r>
              <a:rPr lang="ja-JP" altLang="en-US" dirty="0">
                <a:solidFill>
                  <a:srgbClr val="00B050"/>
                </a:solidFill>
              </a:rPr>
              <a:t>前</a:t>
            </a:r>
            <a:r>
              <a:rPr lang="ja-JP" altLang="en-US" dirty="0" smtClean="0">
                <a:solidFill>
                  <a:srgbClr val="00B050"/>
                </a:solidFill>
              </a:rPr>
              <a:t>に足すパス文字列だけ見る</a:t>
            </a:r>
            <a:endParaRPr kumimoji="1" lang="ja-JP" altLang="en-US" dirty="0">
              <a:solidFill>
                <a:srgbClr val="00B050"/>
              </a:solidFill>
            </a:endParaRPr>
          </a:p>
        </p:txBody>
      </p:sp>
    </p:spTree>
    <p:extLst>
      <p:ext uri="{BB962C8B-B14F-4D97-AF65-F5344CB8AC3E}">
        <p14:creationId xmlns:p14="http://schemas.microsoft.com/office/powerpoint/2010/main" val="1332760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めんど</a:t>
            </a:r>
            <a:r>
              <a:rPr kumimoji="1" lang="ja-JP" altLang="en-US" dirty="0" smtClean="0"/>
              <a:t>くさいケース</a:t>
            </a:r>
            <a:r>
              <a:rPr kumimoji="1" lang="en-US" altLang="ja-JP" dirty="0" smtClean="0"/>
              <a:t>: cons</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sym typeface="Wingdings" panose="05000000000000000000" pitchFamily="2" charset="2"/>
              </a:rPr>
              <a:t>(cons </a:t>
            </a:r>
            <a:r>
              <a:rPr lang="ja-JP" altLang="en-US" dirty="0">
                <a:sym typeface="Wingdings" panose="05000000000000000000" pitchFamily="2" charset="2"/>
              </a:rPr>
              <a:t>☆ △</a:t>
            </a:r>
            <a:r>
              <a:rPr lang="en-US" altLang="ja-JP" dirty="0">
                <a:sym typeface="Wingdings" panose="05000000000000000000" pitchFamily="2" charset="2"/>
              </a:rPr>
              <a:t>) </a:t>
            </a:r>
            <a:r>
              <a:rPr lang="ja-JP" altLang="en-US" dirty="0">
                <a:sym typeface="Wingdings" panose="05000000000000000000" pitchFamily="2" charset="2"/>
              </a:rPr>
              <a:t>に </a:t>
            </a:r>
            <a:r>
              <a:rPr lang="en-US" altLang="ja-JP" dirty="0">
                <a:sym typeface="Wingdings" panose="05000000000000000000" pitchFamily="2" charset="2"/>
              </a:rPr>
              <a:t>L </a:t>
            </a:r>
            <a:r>
              <a:rPr lang="ja-JP" altLang="en-US" dirty="0">
                <a:sym typeface="Wingdings" panose="05000000000000000000" pitchFamily="2" charset="2"/>
              </a:rPr>
              <a:t>でアクセス </a:t>
            </a:r>
            <a:r>
              <a:rPr lang="en-US" altLang="ja-JP" dirty="0">
                <a:sym typeface="Wingdings" panose="05000000000000000000" pitchFamily="2" charset="2"/>
              </a:rPr>
              <a:t></a:t>
            </a:r>
            <a:br>
              <a:rPr lang="en-US" altLang="ja-JP" dirty="0">
                <a:sym typeface="Wingdings" panose="05000000000000000000" pitchFamily="2" charset="2"/>
              </a:rPr>
            </a:br>
            <a:r>
              <a:rPr lang="en-US" altLang="ja-JP" dirty="0">
                <a:sym typeface="Wingdings" panose="05000000000000000000" pitchFamily="2" charset="2"/>
              </a:rPr>
              <a:t>	</a:t>
            </a:r>
            <a:r>
              <a:rPr lang="ja-JP" altLang="en-US" dirty="0">
                <a:sym typeface="Wingdings" panose="05000000000000000000" pitchFamily="2" charset="2"/>
              </a:rPr>
              <a:t>☆ には</a:t>
            </a:r>
            <a:r>
              <a:rPr lang="en-US" altLang="ja-JP" dirty="0">
                <a:sym typeface="Wingdings" panose="05000000000000000000" pitchFamily="2" charset="2"/>
              </a:rPr>
              <a:t> {w | 0w </a:t>
            </a:r>
            <a:r>
              <a:rPr lang="ja-JP" altLang="en-US" dirty="0">
                <a:sym typeface="Wingdings" panose="05000000000000000000" pitchFamily="2" charset="2"/>
              </a:rPr>
              <a:t>∈ </a:t>
            </a:r>
            <a:r>
              <a:rPr lang="en-US" altLang="ja-JP" dirty="0">
                <a:sym typeface="Wingdings" panose="05000000000000000000" pitchFamily="2" charset="2"/>
              </a:rPr>
              <a:t>L} </a:t>
            </a:r>
            <a:r>
              <a:rPr lang="ja-JP" altLang="en-US" dirty="0">
                <a:sym typeface="Wingdings" panose="05000000000000000000" pitchFamily="2" charset="2"/>
              </a:rPr>
              <a:t>でアクセス。</a:t>
            </a:r>
            <a:r>
              <a:rPr lang="en-US" altLang="ja-JP" dirty="0">
                <a:sym typeface="Wingdings" panose="05000000000000000000" pitchFamily="2" charset="2"/>
              </a:rPr>
              <a:t/>
            </a:r>
            <a:br>
              <a:rPr lang="en-US" altLang="ja-JP" dirty="0">
                <a:sym typeface="Wingdings" panose="05000000000000000000" pitchFamily="2" charset="2"/>
              </a:rPr>
            </a:br>
            <a:r>
              <a:rPr lang="en-US" altLang="ja-JP" dirty="0">
                <a:sym typeface="Wingdings" panose="05000000000000000000" pitchFamily="2" charset="2"/>
              </a:rPr>
              <a:t>	</a:t>
            </a:r>
            <a:r>
              <a:rPr lang="ja-JP" altLang="en-US" dirty="0">
                <a:sym typeface="Wingdings" panose="05000000000000000000" pitchFamily="2" charset="2"/>
              </a:rPr>
              <a:t>△ には </a:t>
            </a:r>
            <a:r>
              <a:rPr lang="en-US" altLang="ja-JP" dirty="0">
                <a:sym typeface="Wingdings" panose="05000000000000000000" pitchFamily="2" charset="2"/>
              </a:rPr>
              <a:t>{w | 1w </a:t>
            </a:r>
            <a:r>
              <a:rPr lang="ja-JP" altLang="en-US" dirty="0">
                <a:sym typeface="Wingdings" panose="05000000000000000000" pitchFamily="2" charset="2"/>
              </a:rPr>
              <a:t>∈ </a:t>
            </a:r>
            <a:r>
              <a:rPr lang="en-US" altLang="ja-JP" dirty="0">
                <a:sym typeface="Wingdings" panose="05000000000000000000" pitchFamily="2" charset="2"/>
              </a:rPr>
              <a:t>L} </a:t>
            </a:r>
            <a:r>
              <a:rPr lang="ja-JP" altLang="en-US" dirty="0">
                <a:sym typeface="Wingdings" panose="05000000000000000000" pitchFamily="2" charset="2"/>
              </a:rPr>
              <a:t>でアクセス</a:t>
            </a:r>
            <a:r>
              <a:rPr lang="ja-JP" altLang="en-US" dirty="0" smtClean="0">
                <a:sym typeface="Wingdings" panose="05000000000000000000" pitchFamily="2" charset="2"/>
              </a:rPr>
              <a:t>。</a:t>
            </a:r>
            <a:endParaRPr lang="en-US" altLang="ja-JP" dirty="0" smtClean="0">
              <a:sym typeface="Wingdings" panose="05000000000000000000" pitchFamily="2" charset="2"/>
            </a:endParaRPr>
          </a:p>
          <a:p>
            <a:endParaRPr kumimoji="1" lang="en-US" altLang="ja-JP" dirty="0">
              <a:sym typeface="Wingdings" panose="05000000000000000000" pitchFamily="2" charset="2"/>
            </a:endParaRPr>
          </a:p>
          <a:p>
            <a:r>
              <a:rPr kumimoji="1" lang="en-US" altLang="ja-JP" dirty="0" smtClean="0"/>
              <a:t>L </a:t>
            </a:r>
            <a:r>
              <a:rPr kumimoji="1" lang="ja-JP" altLang="en-US" dirty="0" smtClean="0"/>
              <a:t>の前に何かを</a:t>
            </a:r>
            <a:r>
              <a:rPr kumimoji="1" lang="en-US" altLang="ja-JP" dirty="0" smtClean="0"/>
              <a:t>prepend</a:t>
            </a:r>
            <a:r>
              <a:rPr kumimoji="1" lang="ja-JP" altLang="en-US" dirty="0" smtClean="0"/>
              <a:t>という規則になっていない</a:t>
            </a:r>
            <a:endParaRPr kumimoji="1" lang="en-US" altLang="ja-JP" dirty="0" smtClean="0"/>
          </a:p>
          <a:p>
            <a:pPr lvl="1"/>
            <a:r>
              <a:rPr lang="ja-JP" altLang="en-US" dirty="0"/>
              <a:t>さっき</a:t>
            </a:r>
            <a:r>
              <a:rPr lang="ja-JP" altLang="en-US" dirty="0" smtClean="0"/>
              <a:t>のやり方で文法に変換するのが難しい</a:t>
            </a:r>
            <a:endParaRPr lang="en-US" altLang="ja-JP" dirty="0" smtClean="0"/>
          </a:p>
          <a:p>
            <a:endParaRPr kumimoji="1" lang="en-US" altLang="ja-JP" dirty="0" smtClean="0"/>
          </a:p>
          <a:p>
            <a:r>
              <a:rPr lang="en-US" altLang="ja-JP" dirty="0">
                <a:sym typeface="Wingdings" panose="05000000000000000000" pitchFamily="2" charset="2"/>
              </a:rPr>
              <a:t>(cons </a:t>
            </a:r>
            <a:r>
              <a:rPr lang="ja-JP" altLang="en-US" dirty="0">
                <a:sym typeface="Wingdings" panose="05000000000000000000" pitchFamily="2" charset="2"/>
              </a:rPr>
              <a:t>☆ △</a:t>
            </a:r>
            <a:r>
              <a:rPr lang="en-US" altLang="ja-JP" dirty="0">
                <a:sym typeface="Wingdings" panose="05000000000000000000" pitchFamily="2" charset="2"/>
              </a:rPr>
              <a:t>) </a:t>
            </a:r>
            <a:r>
              <a:rPr lang="ja-JP" altLang="en-US" dirty="0">
                <a:sym typeface="Wingdings" panose="05000000000000000000" pitchFamily="2" charset="2"/>
              </a:rPr>
              <a:t>に </a:t>
            </a:r>
            <a:r>
              <a:rPr lang="en-US" altLang="ja-JP" dirty="0">
                <a:sym typeface="Wingdings" panose="05000000000000000000" pitchFamily="2" charset="2"/>
              </a:rPr>
              <a:t>L </a:t>
            </a:r>
            <a:r>
              <a:rPr lang="ja-JP" altLang="en-US" dirty="0">
                <a:sym typeface="Wingdings" panose="05000000000000000000" pitchFamily="2" charset="2"/>
              </a:rPr>
              <a:t>でアクセス </a:t>
            </a:r>
            <a:r>
              <a:rPr lang="en-US" altLang="ja-JP" dirty="0">
                <a:sym typeface="Wingdings" panose="05000000000000000000" pitchFamily="2" charset="2"/>
              </a:rPr>
              <a:t></a:t>
            </a:r>
            <a:br>
              <a:rPr lang="en-US" altLang="ja-JP" dirty="0">
                <a:sym typeface="Wingdings" panose="05000000000000000000" pitchFamily="2" charset="2"/>
              </a:rPr>
            </a:br>
            <a:r>
              <a:rPr lang="en-US" altLang="ja-JP" dirty="0">
                <a:sym typeface="Wingdings" panose="05000000000000000000" pitchFamily="2" charset="2"/>
              </a:rPr>
              <a:t>	</a:t>
            </a:r>
            <a:r>
              <a:rPr lang="ja-JP" altLang="en-US" dirty="0">
                <a:sym typeface="Wingdings" panose="05000000000000000000" pitchFamily="2" charset="2"/>
              </a:rPr>
              <a:t>☆ には</a:t>
            </a:r>
            <a:r>
              <a:rPr lang="en-US" altLang="ja-JP" dirty="0">
                <a:sym typeface="Wingdings" panose="05000000000000000000" pitchFamily="2" charset="2"/>
              </a:rPr>
              <a:t> </a:t>
            </a:r>
            <a:r>
              <a:rPr lang="en-US" altLang="ja-JP" dirty="0" smtClean="0">
                <a:sym typeface="Wingdings" panose="05000000000000000000" pitchFamily="2" charset="2"/>
              </a:rPr>
              <a:t>{</a:t>
            </a:r>
            <a:r>
              <a:rPr lang="en-US" altLang="ja-JP" u="sng" dirty="0" smtClean="0">
                <a:sym typeface="Wingdings" panose="05000000000000000000" pitchFamily="2" charset="2"/>
              </a:rPr>
              <a:t>0</a:t>
            </a:r>
            <a:r>
              <a:rPr lang="en-US" altLang="ja-JP" dirty="0" smtClean="0">
                <a:sym typeface="Wingdings" panose="05000000000000000000" pitchFamily="2" charset="2"/>
              </a:rPr>
              <a:t>w </a:t>
            </a:r>
            <a:r>
              <a:rPr lang="en-US" altLang="ja-JP" dirty="0">
                <a:sym typeface="Wingdings" panose="05000000000000000000" pitchFamily="2" charset="2"/>
              </a:rPr>
              <a:t>| </a:t>
            </a:r>
            <a:r>
              <a:rPr lang="en-US" altLang="ja-JP" dirty="0" smtClean="0">
                <a:sym typeface="Wingdings" panose="05000000000000000000" pitchFamily="2" charset="2"/>
              </a:rPr>
              <a:t>w </a:t>
            </a:r>
            <a:r>
              <a:rPr lang="ja-JP" altLang="en-US" dirty="0">
                <a:sym typeface="Wingdings" panose="05000000000000000000" pitchFamily="2" charset="2"/>
              </a:rPr>
              <a:t>∈ </a:t>
            </a:r>
            <a:r>
              <a:rPr lang="en-US" altLang="ja-JP" dirty="0">
                <a:sym typeface="Wingdings" panose="05000000000000000000" pitchFamily="2" charset="2"/>
              </a:rPr>
              <a:t>L} </a:t>
            </a:r>
            <a:r>
              <a:rPr lang="ja-JP" altLang="en-US" dirty="0">
                <a:sym typeface="Wingdings" panose="05000000000000000000" pitchFamily="2" charset="2"/>
              </a:rPr>
              <a:t>でアクセス。</a:t>
            </a:r>
            <a:r>
              <a:rPr lang="en-US" altLang="ja-JP" dirty="0">
                <a:sym typeface="Wingdings" panose="05000000000000000000" pitchFamily="2" charset="2"/>
              </a:rPr>
              <a:t/>
            </a:r>
            <a:br>
              <a:rPr lang="en-US" altLang="ja-JP" dirty="0">
                <a:sym typeface="Wingdings" panose="05000000000000000000" pitchFamily="2" charset="2"/>
              </a:rPr>
            </a:br>
            <a:r>
              <a:rPr lang="en-US" altLang="ja-JP" dirty="0">
                <a:sym typeface="Wingdings" panose="05000000000000000000" pitchFamily="2" charset="2"/>
              </a:rPr>
              <a:t>	</a:t>
            </a:r>
            <a:r>
              <a:rPr lang="ja-JP" altLang="en-US" dirty="0">
                <a:sym typeface="Wingdings" panose="05000000000000000000" pitchFamily="2" charset="2"/>
              </a:rPr>
              <a:t>△ には </a:t>
            </a:r>
            <a:r>
              <a:rPr lang="en-US" altLang="ja-JP" dirty="0" smtClean="0">
                <a:sym typeface="Wingdings" panose="05000000000000000000" pitchFamily="2" charset="2"/>
              </a:rPr>
              <a:t>{</a:t>
            </a:r>
            <a:r>
              <a:rPr lang="en-US" altLang="ja-JP" u="sng" dirty="0" smtClean="0">
                <a:sym typeface="Wingdings" panose="05000000000000000000" pitchFamily="2" charset="2"/>
              </a:rPr>
              <a:t>1</a:t>
            </a:r>
            <a:r>
              <a:rPr lang="en-US" altLang="ja-JP" dirty="0" smtClean="0">
                <a:sym typeface="Wingdings" panose="05000000000000000000" pitchFamily="2" charset="2"/>
              </a:rPr>
              <a:t>w </a:t>
            </a:r>
            <a:r>
              <a:rPr lang="en-US" altLang="ja-JP" dirty="0">
                <a:sym typeface="Wingdings" panose="05000000000000000000" pitchFamily="2" charset="2"/>
              </a:rPr>
              <a:t>| </a:t>
            </a:r>
            <a:r>
              <a:rPr lang="en-US" altLang="ja-JP" dirty="0" smtClean="0">
                <a:sym typeface="Wingdings" panose="05000000000000000000" pitchFamily="2" charset="2"/>
              </a:rPr>
              <a:t>w </a:t>
            </a:r>
            <a:r>
              <a:rPr lang="ja-JP" altLang="en-US" dirty="0">
                <a:sym typeface="Wingdings" panose="05000000000000000000" pitchFamily="2" charset="2"/>
              </a:rPr>
              <a:t>∈ </a:t>
            </a:r>
            <a:r>
              <a:rPr lang="en-US" altLang="ja-JP" dirty="0">
                <a:sym typeface="Wingdings" panose="05000000000000000000" pitchFamily="2" charset="2"/>
              </a:rPr>
              <a:t>L} </a:t>
            </a:r>
            <a:r>
              <a:rPr lang="ja-JP" altLang="en-US" dirty="0">
                <a:sym typeface="Wingdings" panose="05000000000000000000" pitchFamily="2" charset="2"/>
              </a:rPr>
              <a:t>でアクセス。</a:t>
            </a:r>
            <a:endParaRPr lang="en-US" altLang="ja-JP" dirty="0">
              <a:sym typeface="Wingdings" panose="05000000000000000000" pitchFamily="2" charset="2"/>
            </a:endParaRPr>
          </a:p>
          <a:p>
            <a:endParaRPr kumimoji="1" lang="ja-JP" altLang="en-US" dirty="0"/>
          </a:p>
        </p:txBody>
      </p:sp>
      <p:sp>
        <p:nvSpPr>
          <p:cNvPr id="4" name="テキスト ボックス 3"/>
          <p:cNvSpPr txBox="1"/>
          <p:nvPr/>
        </p:nvSpPr>
        <p:spPr>
          <a:xfrm>
            <a:off x="6660232" y="4725144"/>
            <a:ext cx="1512168" cy="954107"/>
          </a:xfrm>
          <a:prstGeom prst="rect">
            <a:avLst/>
          </a:prstGeom>
          <a:noFill/>
        </p:spPr>
        <p:txBody>
          <a:bodyPr wrap="square" rtlCol="0">
            <a:spAutoFit/>
          </a:bodyPr>
          <a:lstStyle/>
          <a:p>
            <a:r>
              <a:rPr kumimoji="1" lang="en-US" altLang="ja-JP" sz="2800" u="sng" dirty="0" smtClean="0"/>
              <a:t>0</a:t>
            </a:r>
            <a:r>
              <a:rPr kumimoji="1" lang="en-US" altLang="ja-JP" sz="2800" dirty="0" smtClean="0"/>
              <a:t>0 -&gt; ε</a:t>
            </a:r>
          </a:p>
          <a:p>
            <a:r>
              <a:rPr lang="en-US" altLang="ja-JP" sz="2800" u="sng" dirty="0" smtClean="0"/>
              <a:t>1</a:t>
            </a:r>
            <a:r>
              <a:rPr lang="en-US" altLang="ja-JP" sz="2800" dirty="0" smtClean="0"/>
              <a:t>1 -&gt; ε</a:t>
            </a:r>
            <a:endParaRPr kumimoji="1" lang="ja-JP" altLang="en-US" sz="2800" dirty="0"/>
          </a:p>
        </p:txBody>
      </p:sp>
      <p:sp>
        <p:nvSpPr>
          <p:cNvPr id="5" name="テキスト ボックス 4"/>
          <p:cNvSpPr txBox="1"/>
          <p:nvPr/>
        </p:nvSpPr>
        <p:spPr>
          <a:xfrm>
            <a:off x="2195736" y="5877272"/>
            <a:ext cx="6768752" cy="646331"/>
          </a:xfrm>
          <a:prstGeom prst="rect">
            <a:avLst/>
          </a:prstGeom>
          <a:noFill/>
        </p:spPr>
        <p:txBody>
          <a:bodyPr wrap="square" rtlCol="0">
            <a:spAutoFit/>
          </a:bodyPr>
          <a:lstStyle/>
          <a:p>
            <a:r>
              <a:rPr kumimoji="1" lang="ja-JP" altLang="en-US" dirty="0" smtClean="0"/>
              <a:t>パス文字列を</a:t>
            </a:r>
            <a:r>
              <a:rPr kumimoji="1" lang="en-US" altLang="ja-JP" dirty="0" smtClean="0"/>
              <a:t>”</a:t>
            </a:r>
            <a:r>
              <a:rPr kumimoji="1" lang="ja-JP" altLang="en-US" dirty="0" smtClean="0"/>
              <a:t>削る</a:t>
            </a:r>
            <a:r>
              <a:rPr kumimoji="1" lang="en-US" altLang="ja-JP" dirty="0" smtClean="0"/>
              <a:t>”</a:t>
            </a:r>
            <a:r>
              <a:rPr kumimoji="1" lang="ja-JP" altLang="en-US" dirty="0" smtClean="0"/>
              <a:t>操作を表す左逆元 </a:t>
            </a:r>
            <a:r>
              <a:rPr kumimoji="1" lang="en-US" altLang="ja-JP" u="sng" dirty="0" smtClean="0"/>
              <a:t>0</a:t>
            </a:r>
            <a:r>
              <a:rPr kumimoji="1" lang="en-US" altLang="ja-JP" dirty="0" smtClean="0"/>
              <a:t> </a:t>
            </a:r>
            <a:r>
              <a:rPr kumimoji="1" lang="en-US" altLang="ja-JP" u="sng" dirty="0" smtClean="0"/>
              <a:t>1</a:t>
            </a:r>
            <a:r>
              <a:rPr kumimoji="1" lang="en-US" altLang="ja-JP" dirty="0" smtClean="0"/>
              <a:t> </a:t>
            </a:r>
            <a:r>
              <a:rPr kumimoji="1" lang="ja-JP" altLang="en-US" dirty="0" smtClean="0"/>
              <a:t>を導入して無理矢理</a:t>
            </a:r>
            <a:r>
              <a:rPr kumimoji="1" lang="en-US" altLang="ja-JP" dirty="0" smtClean="0"/>
              <a:t/>
            </a:r>
            <a:br>
              <a:rPr kumimoji="1" lang="en-US" altLang="ja-JP" dirty="0" smtClean="0"/>
            </a:br>
            <a:r>
              <a:rPr kumimoji="1" lang="ja-JP" altLang="en-US" dirty="0" smtClean="0"/>
              <a:t>文脈自由文法として扱えるようにする</a:t>
            </a:r>
            <a:endParaRPr kumimoji="1" lang="ja-JP" altLang="en-US" dirty="0"/>
          </a:p>
        </p:txBody>
      </p:sp>
    </p:spTree>
    <p:extLst>
      <p:ext uri="{BB962C8B-B14F-4D97-AF65-F5344CB8AC3E}">
        <p14:creationId xmlns:p14="http://schemas.microsoft.com/office/powerpoint/2010/main" val="2655358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めんど</a:t>
            </a:r>
            <a:r>
              <a:rPr kumimoji="1" lang="ja-JP" altLang="en-US" dirty="0" smtClean="0"/>
              <a:t>くさいケース</a:t>
            </a:r>
            <a:r>
              <a:rPr kumimoji="1" lang="en-US" altLang="ja-JP" dirty="0" smtClean="0"/>
              <a:t>:</a:t>
            </a:r>
            <a:r>
              <a:rPr kumimoji="1" lang="ja-JP" altLang="en-US" dirty="0" smtClean="0"/>
              <a:t> </a:t>
            </a:r>
            <a:r>
              <a:rPr kumimoji="1" lang="en-US" altLang="ja-JP" dirty="0" smtClean="0"/>
              <a:t>if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sym typeface="Wingdings" panose="05000000000000000000" pitchFamily="2" charset="2"/>
              </a:rPr>
              <a:t>(if </a:t>
            </a:r>
            <a:r>
              <a:rPr lang="ja-JP" altLang="en-US" dirty="0">
                <a:sym typeface="Wingdings" panose="05000000000000000000" pitchFamily="2" charset="2"/>
              </a:rPr>
              <a:t>☆ </a:t>
            </a:r>
            <a:r>
              <a:rPr lang="en-US" altLang="ja-JP" dirty="0">
                <a:sym typeface="Wingdings" panose="05000000000000000000" pitchFamily="2" charset="2"/>
              </a:rPr>
              <a:t>then </a:t>
            </a:r>
            <a:r>
              <a:rPr lang="ja-JP" altLang="en-US" dirty="0">
                <a:sym typeface="Wingdings" panose="05000000000000000000" pitchFamily="2" charset="2"/>
              </a:rPr>
              <a:t>△ </a:t>
            </a:r>
            <a:r>
              <a:rPr lang="en-US" altLang="ja-JP" dirty="0">
                <a:sym typeface="Wingdings" panose="05000000000000000000" pitchFamily="2" charset="2"/>
              </a:rPr>
              <a:t>else </a:t>
            </a:r>
            <a:r>
              <a:rPr lang="ja-JP" altLang="en-US" dirty="0">
                <a:sym typeface="Wingdings" panose="05000000000000000000" pitchFamily="2" charset="2"/>
              </a:rPr>
              <a:t>◇</a:t>
            </a:r>
            <a:r>
              <a:rPr lang="en-US" altLang="ja-JP" dirty="0">
                <a:sym typeface="Wingdings" panose="05000000000000000000" pitchFamily="2" charset="2"/>
              </a:rPr>
              <a:t>) </a:t>
            </a:r>
            <a:r>
              <a:rPr lang="ja-JP" altLang="en-US" dirty="0">
                <a:sym typeface="Wingdings" panose="05000000000000000000" pitchFamily="2" charset="2"/>
              </a:rPr>
              <a:t>に </a:t>
            </a:r>
            <a:r>
              <a:rPr lang="en-US" altLang="ja-JP" dirty="0">
                <a:sym typeface="Wingdings" panose="05000000000000000000" pitchFamily="2" charset="2"/>
              </a:rPr>
              <a:t>L </a:t>
            </a:r>
            <a:r>
              <a:rPr lang="ja-JP" altLang="en-US" dirty="0">
                <a:sym typeface="Wingdings" panose="05000000000000000000" pitchFamily="2" charset="2"/>
              </a:rPr>
              <a:t>でアクセス </a:t>
            </a:r>
            <a:r>
              <a:rPr lang="en-US" altLang="ja-JP" dirty="0">
                <a:sym typeface="Wingdings" panose="05000000000000000000" pitchFamily="2" charset="2"/>
              </a:rPr>
              <a:t></a:t>
            </a:r>
            <a:br>
              <a:rPr lang="en-US" altLang="ja-JP" dirty="0">
                <a:sym typeface="Wingdings" panose="05000000000000000000" pitchFamily="2" charset="2"/>
              </a:rPr>
            </a:br>
            <a:r>
              <a:rPr lang="en-US" altLang="ja-JP" dirty="0">
                <a:sym typeface="Wingdings" panose="05000000000000000000" pitchFamily="2" charset="2"/>
              </a:rPr>
              <a:t>	</a:t>
            </a:r>
            <a:r>
              <a:rPr lang="ja-JP" altLang="en-US" b="1" dirty="0">
                <a:solidFill>
                  <a:srgbClr val="FF0000"/>
                </a:solidFill>
                <a:sym typeface="Wingdings" panose="05000000000000000000" pitchFamily="2" charset="2"/>
              </a:rPr>
              <a:t>☆ には  </a:t>
            </a:r>
            <a:r>
              <a:rPr lang="en-US" altLang="ja-JP" b="1" dirty="0">
                <a:solidFill>
                  <a:srgbClr val="FF0000"/>
                </a:solidFill>
                <a:sym typeface="Wingdings" panose="05000000000000000000" pitchFamily="2" charset="2"/>
              </a:rPr>
              <a:t>{ε}</a:t>
            </a:r>
            <a:r>
              <a:rPr lang="ja-JP" altLang="en-US" b="1" dirty="0">
                <a:solidFill>
                  <a:srgbClr val="FF0000"/>
                </a:solidFill>
                <a:sym typeface="Wingdings" panose="05000000000000000000" pitchFamily="2" charset="2"/>
              </a:rPr>
              <a:t> でアクセス</a:t>
            </a:r>
            <a:r>
              <a:rPr lang="en-US" altLang="ja-JP" dirty="0">
                <a:sym typeface="Wingdings" panose="05000000000000000000" pitchFamily="2" charset="2"/>
              </a:rPr>
              <a:t/>
            </a:r>
            <a:br>
              <a:rPr lang="en-US" altLang="ja-JP" dirty="0">
                <a:sym typeface="Wingdings" panose="05000000000000000000" pitchFamily="2" charset="2"/>
              </a:rPr>
            </a:br>
            <a:r>
              <a:rPr lang="en-US" altLang="ja-JP" dirty="0">
                <a:sym typeface="Wingdings" panose="05000000000000000000" pitchFamily="2" charset="2"/>
              </a:rPr>
              <a:t>	</a:t>
            </a:r>
            <a:r>
              <a:rPr lang="ja-JP" altLang="en-US" dirty="0">
                <a:sym typeface="Wingdings" panose="05000000000000000000" pitchFamily="2" charset="2"/>
              </a:rPr>
              <a:t>△ には </a:t>
            </a:r>
            <a:r>
              <a:rPr lang="en-US" altLang="ja-JP" dirty="0">
                <a:sym typeface="Wingdings" panose="05000000000000000000" pitchFamily="2" charset="2"/>
              </a:rPr>
              <a:t>L </a:t>
            </a:r>
            <a:r>
              <a:rPr lang="ja-JP" altLang="en-US" dirty="0">
                <a:sym typeface="Wingdings" panose="05000000000000000000" pitchFamily="2" charset="2"/>
              </a:rPr>
              <a:t>でアクセス</a:t>
            </a:r>
            <a:r>
              <a:rPr lang="en-US" altLang="ja-JP" dirty="0">
                <a:sym typeface="Wingdings" panose="05000000000000000000" pitchFamily="2" charset="2"/>
              </a:rPr>
              <a:t/>
            </a:r>
            <a:br>
              <a:rPr lang="en-US" altLang="ja-JP" dirty="0">
                <a:sym typeface="Wingdings" panose="05000000000000000000" pitchFamily="2" charset="2"/>
              </a:rPr>
            </a:br>
            <a:r>
              <a:rPr lang="en-US" altLang="ja-JP" dirty="0">
                <a:sym typeface="Wingdings" panose="05000000000000000000" pitchFamily="2" charset="2"/>
              </a:rPr>
              <a:t>	</a:t>
            </a:r>
            <a:r>
              <a:rPr lang="ja-JP" altLang="en-US" dirty="0">
                <a:sym typeface="Wingdings" panose="05000000000000000000" pitchFamily="2" charset="2"/>
              </a:rPr>
              <a:t>◇ には </a:t>
            </a:r>
            <a:r>
              <a:rPr lang="en-US" altLang="ja-JP" dirty="0">
                <a:sym typeface="Wingdings" panose="05000000000000000000" pitchFamily="2" charset="2"/>
              </a:rPr>
              <a:t>L </a:t>
            </a:r>
            <a:r>
              <a:rPr lang="ja-JP" altLang="en-US" dirty="0">
                <a:sym typeface="Wingdings" panose="05000000000000000000" pitchFamily="2" charset="2"/>
              </a:rPr>
              <a:t>でアクセス</a:t>
            </a:r>
            <a:endParaRPr lang="en-US" altLang="ja-JP" dirty="0">
              <a:sym typeface="Wingdings" panose="05000000000000000000" pitchFamily="2" charset="2"/>
            </a:endParaRPr>
          </a:p>
          <a:p>
            <a:endParaRPr kumimoji="1" lang="en-US" altLang="ja-JP" dirty="0" smtClean="0"/>
          </a:p>
          <a:p>
            <a:r>
              <a:rPr lang="en-US" altLang="ja-JP" dirty="0"/>
              <a:t>L </a:t>
            </a:r>
            <a:r>
              <a:rPr lang="ja-JP" altLang="en-US" dirty="0"/>
              <a:t>の前に何かを</a:t>
            </a:r>
            <a:r>
              <a:rPr lang="en-US" altLang="ja-JP" dirty="0"/>
              <a:t>prepend</a:t>
            </a:r>
            <a:r>
              <a:rPr lang="ja-JP" altLang="en-US" dirty="0"/>
              <a:t>という規則になって</a:t>
            </a:r>
            <a:r>
              <a:rPr lang="ja-JP" altLang="en-US" dirty="0" smtClean="0"/>
              <a:t>いない</a:t>
            </a:r>
            <a:endParaRPr lang="en-US" altLang="ja-JP" dirty="0" smtClean="0"/>
          </a:p>
          <a:p>
            <a:endParaRPr kumimoji="1" lang="en-US" altLang="ja-JP" dirty="0"/>
          </a:p>
          <a:p>
            <a:r>
              <a:rPr lang="ja-JP" altLang="en-US" dirty="0" smtClean="0"/>
              <a:t>関数定義の逆算のところでそもそも分けて考えることにする </a:t>
            </a:r>
            <a:r>
              <a:rPr lang="en-US" altLang="ja-JP" dirty="0" smtClean="0"/>
              <a:t>(</a:t>
            </a:r>
            <a:r>
              <a:rPr lang="ja-JP" altLang="en-US" dirty="0" smtClean="0"/>
              <a:t>返値に漏れるアクセスとそうでないアクセスを分けて考える</a:t>
            </a:r>
            <a:r>
              <a:rPr lang="en-US" altLang="ja-JP" dirty="0" smtClean="0"/>
              <a:t>)</a:t>
            </a:r>
            <a:endParaRPr kumimoji="1" lang="ja-JP" altLang="en-US" dirty="0"/>
          </a:p>
        </p:txBody>
      </p:sp>
    </p:spTree>
    <p:extLst>
      <p:ext uri="{BB962C8B-B14F-4D97-AF65-F5344CB8AC3E}">
        <p14:creationId xmlns:p14="http://schemas.microsoft.com/office/powerpoint/2010/main" val="3985119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めんど</a:t>
            </a:r>
            <a:r>
              <a:rPr kumimoji="1" lang="ja-JP" altLang="en-US" dirty="0" smtClean="0"/>
              <a:t>くさいケース</a:t>
            </a:r>
            <a:r>
              <a:rPr kumimoji="1" lang="en-US" altLang="ja-JP" dirty="0" smtClean="0"/>
              <a:t>: if</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4400" dirty="0" smtClean="0"/>
              <a:t> f(x) :=</a:t>
            </a:r>
          </a:p>
          <a:p>
            <a:pPr marL="329184" lvl="1" indent="0">
              <a:buNone/>
            </a:pPr>
            <a:r>
              <a:rPr lang="en-US" altLang="ja-JP" sz="4200" dirty="0"/>
              <a:t>	</a:t>
            </a:r>
            <a:r>
              <a:rPr lang="en-US" altLang="ja-JP" sz="4200" dirty="0" smtClean="0"/>
              <a:t>	..... if ..</a:t>
            </a:r>
            <a:r>
              <a:rPr lang="en-US" altLang="ja-JP" sz="4800" b="1" dirty="0" smtClean="0">
                <a:solidFill>
                  <a:schemeClr val="accent4">
                    <a:lumMod val="75000"/>
                  </a:schemeClr>
                </a:solidFill>
              </a:rPr>
              <a:t>x</a:t>
            </a:r>
            <a:r>
              <a:rPr lang="en-US" altLang="ja-JP" sz="4200" dirty="0" smtClean="0"/>
              <a:t>.. then ...  </a:t>
            </a:r>
            <a:r>
              <a:rPr lang="en-US" altLang="ja-JP" sz="4800" b="1" dirty="0" smtClean="0">
                <a:solidFill>
                  <a:srgbClr val="00B050"/>
                </a:solidFill>
              </a:rPr>
              <a:t>x</a:t>
            </a:r>
            <a:r>
              <a:rPr lang="en-US" altLang="ja-JP" sz="4200" dirty="0" smtClean="0"/>
              <a:t> ....</a:t>
            </a:r>
            <a:endParaRPr kumimoji="1" lang="ja-JP" altLang="en-US" sz="4200" dirty="0"/>
          </a:p>
        </p:txBody>
      </p:sp>
      <p:sp>
        <p:nvSpPr>
          <p:cNvPr id="4" name="テキスト ボックス 3"/>
          <p:cNvSpPr txBox="1"/>
          <p:nvPr/>
        </p:nvSpPr>
        <p:spPr>
          <a:xfrm>
            <a:off x="467544" y="4149080"/>
            <a:ext cx="8424936" cy="2369880"/>
          </a:xfrm>
          <a:prstGeom prst="rect">
            <a:avLst/>
          </a:prstGeom>
          <a:noFill/>
        </p:spPr>
        <p:txBody>
          <a:bodyPr wrap="square" rtlCol="0">
            <a:spAutoFit/>
          </a:bodyPr>
          <a:lstStyle/>
          <a:p>
            <a:r>
              <a:rPr lang="en-US" altLang="ja-JP" sz="2800" dirty="0" smtClean="0"/>
              <a:t>f(x) </a:t>
            </a:r>
            <a:r>
              <a:rPr lang="ja-JP" altLang="en-US" sz="2800" dirty="0" err="1" smtClean="0"/>
              <a:t>の返</a:t>
            </a:r>
            <a:r>
              <a:rPr lang="ja-JP" altLang="en-US" sz="2800" dirty="0" smtClean="0"/>
              <a:t>値に </a:t>
            </a:r>
            <a:r>
              <a:rPr lang="en-US" altLang="ja-JP" sz="2800" dirty="0" smtClean="0"/>
              <a:t>L </a:t>
            </a:r>
            <a:r>
              <a:rPr lang="ja-JP" altLang="en-US" sz="2800" dirty="0" smtClean="0"/>
              <a:t>でアクセス</a:t>
            </a:r>
            <a:r>
              <a:rPr lang="en-US" altLang="ja-JP" sz="2800" dirty="0" smtClean="0"/>
              <a:t/>
            </a:r>
            <a:br>
              <a:rPr lang="en-US" altLang="ja-JP" sz="2800" dirty="0" smtClean="0"/>
            </a:br>
            <a:r>
              <a:rPr lang="en-US" altLang="ja-JP" sz="2800" dirty="0" smtClean="0"/>
              <a:t>  </a:t>
            </a:r>
            <a:r>
              <a:rPr lang="ja-JP" altLang="en-US" sz="2800" dirty="0" smtClean="0"/>
              <a:t> </a:t>
            </a:r>
            <a:r>
              <a:rPr lang="en-US" altLang="ja-JP" sz="2800" dirty="0" smtClean="0">
                <a:sym typeface="Wingdings" panose="05000000000000000000" pitchFamily="2" charset="2"/>
              </a:rPr>
              <a:t> </a:t>
            </a:r>
            <a:r>
              <a:rPr lang="ja-JP" altLang="en-US" sz="2800" dirty="0" smtClean="0">
                <a:sym typeface="Wingdings" panose="05000000000000000000" pitchFamily="2" charset="2"/>
              </a:rPr>
              <a:t>引数</a:t>
            </a:r>
            <a:r>
              <a:rPr lang="en-US" altLang="ja-JP" sz="2800" dirty="0" smtClean="0">
                <a:sym typeface="Wingdings" panose="05000000000000000000" pitchFamily="2" charset="2"/>
              </a:rPr>
              <a:t>x</a:t>
            </a:r>
            <a:r>
              <a:rPr lang="ja-JP" altLang="en-US" sz="2800" dirty="0" smtClean="0">
                <a:sym typeface="Wingdings" panose="05000000000000000000" pitchFamily="2" charset="2"/>
              </a:rPr>
              <a:t>には、</a:t>
            </a:r>
            <a:r>
              <a:rPr lang="ja-JP" altLang="en-US" sz="2800" b="1" i="1" dirty="0" smtClean="0">
                <a:sym typeface="Wingdings" panose="05000000000000000000" pitchFamily="2" charset="2"/>
              </a:rPr>
              <a:t>返値経由では、</a:t>
            </a:r>
            <a:r>
              <a:rPr lang="en-US" altLang="ja-JP" sz="2800" b="1" i="1" dirty="0" smtClean="0">
                <a:sym typeface="Wingdings" panose="05000000000000000000" pitchFamily="2" charset="2"/>
              </a:rPr>
              <a:t/>
            </a:r>
            <a:br>
              <a:rPr lang="en-US" altLang="ja-JP" sz="2800" b="1" i="1" dirty="0" smtClean="0">
                <a:sym typeface="Wingdings" panose="05000000000000000000" pitchFamily="2" charset="2"/>
              </a:rPr>
            </a:br>
            <a:r>
              <a:rPr lang="en-US" altLang="ja-JP" sz="2800" dirty="0" smtClean="0">
                <a:sym typeface="Wingdings" panose="05000000000000000000" pitchFamily="2" charset="2"/>
              </a:rPr>
              <a:t>       </a:t>
            </a:r>
            <a:r>
              <a:rPr lang="ja-JP" altLang="en-US" sz="3200" dirty="0" smtClean="0">
                <a:sym typeface="Wingdings" panose="05000000000000000000" pitchFamily="2" charset="2"/>
              </a:rPr>
              <a:t>∪</a:t>
            </a:r>
            <a:r>
              <a:rPr lang="en-US" altLang="ja-JP" sz="3200" b="1" baseline="-25000" dirty="0" smtClean="0">
                <a:solidFill>
                  <a:srgbClr val="00B050"/>
                </a:solidFill>
                <a:sym typeface="Wingdings" panose="05000000000000000000" pitchFamily="2" charset="2"/>
              </a:rPr>
              <a:t>if</a:t>
            </a:r>
            <a:r>
              <a:rPr lang="ja-JP" altLang="en-US" sz="3200" b="1" baseline="-25000" dirty="0" smtClean="0">
                <a:solidFill>
                  <a:srgbClr val="00B050"/>
                </a:solidFill>
                <a:sym typeface="Wingdings" panose="05000000000000000000" pitchFamily="2" charset="2"/>
              </a:rPr>
              <a:t>の外の</a:t>
            </a:r>
            <a:r>
              <a:rPr lang="en-US" altLang="ja-JP" sz="2400" baseline="-25000" dirty="0" smtClean="0">
                <a:solidFill>
                  <a:srgbClr val="00B050"/>
                </a:solidFill>
                <a:sym typeface="Wingdings" panose="05000000000000000000" pitchFamily="2" charset="2"/>
              </a:rPr>
              <a:t>x</a:t>
            </a:r>
            <a:r>
              <a:rPr lang="ja-JP" altLang="en-US" sz="2400" baseline="-25000" dirty="0" smtClean="0">
                <a:solidFill>
                  <a:srgbClr val="00B050"/>
                </a:solidFill>
                <a:sym typeface="Wingdings" panose="05000000000000000000" pitchFamily="2" charset="2"/>
              </a:rPr>
              <a:t>の出現 </a:t>
            </a:r>
            <a:r>
              <a:rPr lang="en-US" altLang="ja-JP" sz="2000" dirty="0" smtClean="0">
                <a:sym typeface="Wingdings" panose="05000000000000000000" pitchFamily="2" charset="2"/>
              </a:rPr>
              <a:t>L</a:t>
            </a:r>
            <a:r>
              <a:rPr lang="ja-JP" altLang="en-US" sz="2000" dirty="0" smtClean="0">
                <a:sym typeface="Wingdings" panose="05000000000000000000" pitchFamily="2" charset="2"/>
              </a:rPr>
              <a:t>から逆算した</a:t>
            </a:r>
            <a:r>
              <a:rPr lang="en-US" altLang="ja-JP" sz="2000" b="1" dirty="0" smtClean="0">
                <a:solidFill>
                  <a:srgbClr val="00B050"/>
                </a:solidFill>
                <a:sym typeface="Wingdings" panose="05000000000000000000" pitchFamily="2" charset="2"/>
              </a:rPr>
              <a:t>x</a:t>
            </a:r>
            <a:r>
              <a:rPr lang="ja-JP" altLang="en-US" sz="2000" dirty="0" err="1" smtClean="0">
                <a:sym typeface="Wingdings" panose="05000000000000000000" pitchFamily="2" charset="2"/>
              </a:rPr>
              <a:t>への</a:t>
            </a:r>
            <a:r>
              <a:rPr lang="ja-JP" altLang="en-US" sz="2000" dirty="0" smtClean="0">
                <a:sym typeface="Wingdings" panose="05000000000000000000" pitchFamily="2" charset="2"/>
              </a:rPr>
              <a:t>アクセス</a:t>
            </a:r>
            <a:endParaRPr lang="en-US" altLang="ja-JP" sz="2000" dirty="0" smtClean="0">
              <a:sym typeface="Wingdings" panose="05000000000000000000" pitchFamily="2" charset="2"/>
            </a:endParaRPr>
          </a:p>
          <a:p>
            <a:r>
              <a:rPr lang="ja-JP" altLang="en-US" sz="2800" dirty="0" smtClean="0"/>
              <a:t>  </a:t>
            </a:r>
            <a:r>
              <a:rPr lang="en-US" altLang="ja-JP" sz="2800" dirty="0">
                <a:sym typeface="Wingdings" panose="05000000000000000000" pitchFamily="2" charset="2"/>
              </a:rPr>
              <a:t> </a:t>
            </a:r>
            <a:r>
              <a:rPr lang="ja-JP" altLang="en-US" sz="2800" dirty="0">
                <a:sym typeface="Wingdings" panose="05000000000000000000" pitchFamily="2" charset="2"/>
              </a:rPr>
              <a:t>引数</a:t>
            </a:r>
            <a:r>
              <a:rPr lang="en-US" altLang="ja-JP" sz="2800" dirty="0">
                <a:sym typeface="Wingdings" panose="05000000000000000000" pitchFamily="2" charset="2"/>
              </a:rPr>
              <a:t>x</a:t>
            </a:r>
            <a:r>
              <a:rPr lang="ja-JP" altLang="en-US" sz="2800" dirty="0">
                <a:sym typeface="Wingdings" panose="05000000000000000000" pitchFamily="2" charset="2"/>
              </a:rPr>
              <a:t>には</a:t>
            </a:r>
            <a:r>
              <a:rPr lang="ja-JP" altLang="en-US" sz="2800" dirty="0" smtClean="0">
                <a:sym typeface="Wingdings" panose="05000000000000000000" pitchFamily="2" charset="2"/>
              </a:rPr>
              <a:t>、</a:t>
            </a:r>
            <a:r>
              <a:rPr lang="ja-JP" altLang="en-US" sz="2800" b="1" i="1" dirty="0" smtClean="0">
                <a:sym typeface="Wingdings" panose="05000000000000000000" pitchFamily="2" charset="2"/>
              </a:rPr>
              <a:t>関数内では</a:t>
            </a:r>
            <a:r>
              <a:rPr lang="ja-JP" altLang="en-US" sz="2800" b="1" i="1" dirty="0">
                <a:sym typeface="Wingdings" panose="05000000000000000000" pitchFamily="2" charset="2"/>
              </a:rPr>
              <a:t>、</a:t>
            </a:r>
            <a:r>
              <a:rPr lang="en-US" altLang="ja-JP" sz="2800" b="1" i="1" dirty="0">
                <a:sym typeface="Wingdings" panose="05000000000000000000" pitchFamily="2" charset="2"/>
              </a:rPr>
              <a:t/>
            </a:r>
            <a:br>
              <a:rPr lang="en-US" altLang="ja-JP" sz="2800" b="1" i="1" dirty="0">
                <a:sym typeface="Wingdings" panose="05000000000000000000" pitchFamily="2" charset="2"/>
              </a:rPr>
            </a:br>
            <a:r>
              <a:rPr lang="en-US" altLang="ja-JP" sz="2000" dirty="0">
                <a:sym typeface="Wingdings" panose="05000000000000000000" pitchFamily="2" charset="2"/>
              </a:rPr>
              <a:t>   </a:t>
            </a:r>
            <a:r>
              <a:rPr lang="en-US" altLang="ja-JP" sz="2000" dirty="0" smtClean="0">
                <a:sym typeface="Wingdings" panose="05000000000000000000" pitchFamily="2" charset="2"/>
              </a:rPr>
              <a:t>     </a:t>
            </a:r>
            <a:r>
              <a:rPr lang="ja-JP" altLang="en-US" sz="3200" dirty="0">
                <a:sym typeface="Wingdings" panose="05000000000000000000" pitchFamily="2" charset="2"/>
              </a:rPr>
              <a:t>∪</a:t>
            </a:r>
            <a:r>
              <a:rPr lang="en-US" altLang="ja-JP" sz="3200" b="1" baseline="-25000" dirty="0">
                <a:solidFill>
                  <a:srgbClr val="0070C0"/>
                </a:solidFill>
                <a:sym typeface="Wingdings" panose="05000000000000000000" pitchFamily="2" charset="2"/>
              </a:rPr>
              <a:t>if</a:t>
            </a:r>
            <a:r>
              <a:rPr lang="ja-JP" altLang="en-US" sz="3200" b="1" baseline="-25000" dirty="0" smtClean="0">
                <a:solidFill>
                  <a:srgbClr val="0070C0"/>
                </a:solidFill>
                <a:sym typeface="Wingdings" panose="05000000000000000000" pitchFamily="2" charset="2"/>
              </a:rPr>
              <a:t>の中の</a:t>
            </a:r>
            <a:r>
              <a:rPr lang="en-US" altLang="ja-JP" sz="2800" baseline="-25000" dirty="0">
                <a:solidFill>
                  <a:srgbClr val="0070C0"/>
                </a:solidFill>
                <a:sym typeface="Wingdings" panose="05000000000000000000" pitchFamily="2" charset="2"/>
              </a:rPr>
              <a:t>x</a:t>
            </a:r>
            <a:r>
              <a:rPr lang="ja-JP" altLang="en-US" sz="2800" baseline="-25000" dirty="0">
                <a:solidFill>
                  <a:srgbClr val="0070C0"/>
                </a:solidFill>
                <a:sym typeface="Wingdings" panose="05000000000000000000" pitchFamily="2" charset="2"/>
              </a:rPr>
              <a:t>の出現</a:t>
            </a:r>
            <a:r>
              <a:rPr lang="ja-JP" altLang="en-US" sz="2800" baseline="-25000" dirty="0">
                <a:solidFill>
                  <a:srgbClr val="00B050"/>
                </a:solidFill>
                <a:sym typeface="Wingdings" panose="05000000000000000000" pitchFamily="2" charset="2"/>
              </a:rPr>
              <a:t> </a:t>
            </a:r>
            <a:r>
              <a:rPr lang="en-US" altLang="ja-JP" sz="2000" dirty="0">
                <a:sym typeface="Wingdings" panose="05000000000000000000" pitchFamily="2" charset="2"/>
              </a:rPr>
              <a:t>L</a:t>
            </a:r>
            <a:r>
              <a:rPr lang="ja-JP" altLang="en-US" sz="2000" dirty="0">
                <a:sym typeface="Wingdings" panose="05000000000000000000" pitchFamily="2" charset="2"/>
              </a:rPr>
              <a:t>から逆算した</a:t>
            </a:r>
            <a:r>
              <a:rPr lang="en-US" altLang="ja-JP" sz="2000" b="1" dirty="0">
                <a:solidFill>
                  <a:srgbClr val="0070C0"/>
                </a:solidFill>
                <a:sym typeface="Wingdings" panose="05000000000000000000" pitchFamily="2" charset="2"/>
              </a:rPr>
              <a:t>x</a:t>
            </a:r>
            <a:r>
              <a:rPr lang="ja-JP" altLang="en-US" sz="2000" dirty="0" err="1">
                <a:sym typeface="Wingdings" panose="05000000000000000000" pitchFamily="2" charset="2"/>
              </a:rPr>
              <a:t>への</a:t>
            </a:r>
            <a:r>
              <a:rPr lang="ja-JP" altLang="en-US" sz="2000" dirty="0">
                <a:sym typeface="Wingdings" panose="05000000000000000000" pitchFamily="2" charset="2"/>
              </a:rPr>
              <a:t>アクセス</a:t>
            </a:r>
            <a:endParaRPr lang="en-US" altLang="ja-JP" sz="2800" dirty="0" smtClean="0">
              <a:sym typeface="Wingdings" panose="05000000000000000000" pitchFamily="2" charset="2"/>
            </a:endParaRPr>
          </a:p>
        </p:txBody>
      </p:sp>
    </p:spTree>
    <p:extLst>
      <p:ext uri="{BB962C8B-B14F-4D97-AF65-F5344CB8AC3E}">
        <p14:creationId xmlns:p14="http://schemas.microsoft.com/office/powerpoint/2010/main" val="4200811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800" dirty="0" smtClean="0"/>
              <a:t>append(</a:t>
            </a:r>
            <a:r>
              <a:rPr kumimoji="1" lang="en-US" altLang="ja-JP" sz="2800" dirty="0" err="1" smtClean="0"/>
              <a:t>x,y</a:t>
            </a:r>
            <a:r>
              <a:rPr kumimoji="1" lang="en-US" altLang="ja-JP" sz="2800" dirty="0" smtClean="0"/>
              <a:t>) :=</a:t>
            </a:r>
          </a:p>
          <a:p>
            <a:pPr marL="329184" lvl="1" indent="0">
              <a:buNone/>
            </a:pPr>
            <a:r>
              <a:rPr kumimoji="1" lang="en-US" altLang="ja-JP" sz="2400" dirty="0" smtClean="0"/>
              <a:t>	if nil?(x) then y else cons(car(x), append(</a:t>
            </a:r>
            <a:r>
              <a:rPr kumimoji="1" lang="en-US" altLang="ja-JP" sz="2400" dirty="0" err="1" smtClean="0"/>
              <a:t>cdr</a:t>
            </a:r>
            <a:r>
              <a:rPr kumimoji="1" lang="en-US" altLang="ja-JP" sz="2400" dirty="0" smtClean="0"/>
              <a:t>(x),y))</a:t>
            </a:r>
          </a:p>
          <a:p>
            <a:pPr lvl="1"/>
            <a:endParaRPr lang="en-US" altLang="ja-JP" sz="2400" dirty="0"/>
          </a:p>
          <a:p>
            <a:r>
              <a:rPr kumimoji="1" lang="en-US" altLang="ja-JP" sz="2800" dirty="0" smtClean="0"/>
              <a:t>[</a:t>
            </a:r>
            <a:r>
              <a:rPr kumimoji="1" lang="en-US" altLang="ja-JP" sz="2800" dirty="0" err="1" smtClean="0"/>
              <a:t>append_in_x</a:t>
            </a:r>
            <a:r>
              <a:rPr kumimoji="1" lang="en-US" altLang="ja-JP" sz="2800" dirty="0" smtClean="0"/>
              <a:t>] ::= ε</a:t>
            </a:r>
          </a:p>
          <a:p>
            <a:r>
              <a:rPr lang="en-US" altLang="ja-JP" sz="2800" dirty="0" smtClean="0"/>
              <a:t>[</a:t>
            </a:r>
            <a:r>
              <a:rPr lang="en-US" altLang="ja-JP" sz="2800" dirty="0" err="1" smtClean="0"/>
              <a:t>aapend_in_y</a:t>
            </a:r>
            <a:r>
              <a:rPr lang="en-US" altLang="ja-JP" sz="2800" dirty="0" smtClean="0"/>
              <a:t>] ::= </a:t>
            </a:r>
            <a:r>
              <a:rPr lang="ja-JP" altLang="en-US" sz="2800" dirty="0" smtClean="0"/>
              <a:t>∅</a:t>
            </a:r>
            <a:endParaRPr kumimoji="1" lang="en-US" altLang="ja-JP" sz="2800" dirty="0" smtClean="0"/>
          </a:p>
          <a:p>
            <a:r>
              <a:rPr kumimoji="1" lang="en-US" altLang="ja-JP" sz="2800" dirty="0" smtClean="0"/>
              <a:t>[</a:t>
            </a:r>
            <a:r>
              <a:rPr kumimoji="1" lang="en-US" altLang="ja-JP" sz="2800" dirty="0" err="1" smtClean="0"/>
              <a:t>append_out_x</a:t>
            </a:r>
            <a:r>
              <a:rPr kumimoji="1" lang="en-US" altLang="ja-JP" sz="2800" dirty="0" smtClean="0"/>
              <a:t>] ::= 0</a:t>
            </a:r>
            <a:r>
              <a:rPr lang="en-US" altLang="ja-JP" sz="2800" u="sng" dirty="0"/>
              <a:t>0</a:t>
            </a:r>
            <a:r>
              <a:rPr kumimoji="1" lang="en-US" altLang="ja-JP" sz="2800" dirty="0" smtClean="0"/>
              <a:t> | </a:t>
            </a:r>
            <a:r>
              <a:rPr lang="en-US" altLang="ja-JP" sz="2800" dirty="0" smtClean="0"/>
              <a:t>1</a:t>
            </a:r>
            <a:r>
              <a:rPr lang="ja-JP" altLang="en-US" sz="2800" dirty="0"/>
              <a:t> </a:t>
            </a:r>
            <a:r>
              <a:rPr lang="en-US" altLang="ja-JP" sz="2800" dirty="0" smtClean="0"/>
              <a:t>[</a:t>
            </a:r>
            <a:r>
              <a:rPr lang="en-US" altLang="ja-JP" sz="2800" dirty="0" err="1" smtClean="0"/>
              <a:t>append_out_x</a:t>
            </a:r>
            <a:r>
              <a:rPr kumimoji="1" lang="en-US" altLang="ja-JP" sz="2800" dirty="0" smtClean="0"/>
              <a:t>] </a:t>
            </a:r>
            <a:r>
              <a:rPr lang="en-US" altLang="ja-JP" sz="2800" u="sng" dirty="0" smtClean="0"/>
              <a:t>1</a:t>
            </a:r>
            <a:endParaRPr kumimoji="1" lang="en-US" altLang="ja-JP" sz="2800" dirty="0" smtClean="0"/>
          </a:p>
          <a:p>
            <a:r>
              <a:rPr lang="en-US" altLang="ja-JP" sz="2800" dirty="0" smtClean="0"/>
              <a:t>[</a:t>
            </a:r>
            <a:r>
              <a:rPr lang="en-US" altLang="ja-JP" sz="2800" dirty="0" err="1" smtClean="0"/>
              <a:t>append_out_y</a:t>
            </a:r>
            <a:r>
              <a:rPr lang="en-US" altLang="ja-JP" sz="2800" dirty="0" smtClean="0"/>
              <a:t>] ::= ε | [</a:t>
            </a:r>
            <a:r>
              <a:rPr lang="en-US" altLang="ja-JP" sz="2800" dirty="0" err="1" smtClean="0"/>
              <a:t>append_out_y</a:t>
            </a:r>
            <a:r>
              <a:rPr lang="en-US" altLang="ja-JP" sz="2800" dirty="0" smtClean="0"/>
              <a:t>] </a:t>
            </a:r>
            <a:r>
              <a:rPr lang="en-US" altLang="ja-JP" sz="2800" u="sng" dirty="0"/>
              <a:t>1</a:t>
            </a:r>
            <a:endParaRPr kumimoji="1" lang="ja-JP" altLang="en-US" sz="2800" dirty="0"/>
          </a:p>
        </p:txBody>
      </p:sp>
    </p:spTree>
    <p:extLst>
      <p:ext uri="{BB962C8B-B14F-4D97-AF65-F5344CB8AC3E}">
        <p14:creationId xmlns:p14="http://schemas.microsoft.com/office/powerpoint/2010/main" val="16671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GC</a:t>
            </a:r>
            <a:r>
              <a:rPr kumimoji="1" lang="ja-JP" altLang="en-US" dirty="0" smtClean="0"/>
              <a:t>の</a:t>
            </a:r>
            <a:r>
              <a:rPr lang="ja-JP" altLang="en-US" dirty="0"/>
              <a:t>実行</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プログラム</a:t>
            </a:r>
            <a:r>
              <a:rPr lang="ja-JP" altLang="en-US" dirty="0" smtClean="0"/>
              <a:t>の各時点で、今後アクセスする可能性のあるパス集合を求められるようにしておく</a:t>
            </a:r>
            <a:endParaRPr lang="en-US" altLang="ja-JP" dirty="0" smtClean="0"/>
          </a:p>
          <a:p>
            <a:r>
              <a:rPr kumimoji="1" lang="ja-JP" altLang="en-US" dirty="0" smtClean="0"/>
              <a:t>その集合の範囲外のノードを判定して回収しまくる</a:t>
            </a:r>
            <a:endParaRPr kumimoji="1" lang="ja-JP" altLang="en-US" dirty="0"/>
          </a:p>
        </p:txBody>
      </p:sp>
    </p:spTree>
    <p:extLst>
      <p:ext uri="{BB962C8B-B14F-4D97-AF65-F5344CB8AC3E}">
        <p14:creationId xmlns:p14="http://schemas.microsoft.com/office/powerpoint/2010/main" val="3521090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プログラムの各時点で、今後アクセスする可能性のあるパス集合を求められるようにしておく</a:t>
            </a:r>
            <a:endParaRPr kumimoji="1" lang="ja-JP" altLang="en-US" sz="2800" dirty="0"/>
          </a:p>
        </p:txBody>
      </p:sp>
      <p:sp>
        <p:nvSpPr>
          <p:cNvPr id="3" name="コンテンツ プレースホルダー 2"/>
          <p:cNvSpPr>
            <a:spLocks noGrp="1"/>
          </p:cNvSpPr>
          <p:nvPr>
            <p:ph idx="1"/>
          </p:nvPr>
        </p:nvSpPr>
        <p:spPr>
          <a:xfrm>
            <a:off x="838200" y="2038389"/>
            <a:ext cx="7467600" cy="1462620"/>
          </a:xfrm>
        </p:spPr>
        <p:txBody>
          <a:bodyPr>
            <a:normAutofit/>
          </a:bodyPr>
          <a:lstStyle/>
          <a:p>
            <a:r>
              <a:rPr kumimoji="1" lang="ja-JP" altLang="en-US" dirty="0" smtClean="0"/>
              <a:t>関数を呼び出すたびに、スタックに「今後のアクセス」を表す言語（を表した文法）を積む</a:t>
            </a:r>
            <a:endParaRPr kumimoji="1" lang="en-US" altLang="ja-JP" dirty="0" smtClean="0"/>
          </a:p>
          <a:p>
            <a:pPr lvl="1"/>
            <a:r>
              <a:rPr lang="ja-JP" altLang="en-US" dirty="0" smtClean="0"/>
              <a:t>このスタックの </a:t>
            </a:r>
            <a:r>
              <a:rPr lang="en-US" altLang="ja-JP" dirty="0" err="1" smtClean="0"/>
              <a:t>concat</a:t>
            </a:r>
            <a:r>
              <a:rPr lang="en-US" altLang="ja-JP" dirty="0" smtClean="0"/>
              <a:t> </a:t>
            </a:r>
            <a:r>
              <a:rPr lang="ja-JP" altLang="en-US" dirty="0" smtClean="0"/>
              <a:t>と </a:t>
            </a:r>
            <a:r>
              <a:rPr lang="en-US" altLang="ja-JP" dirty="0" smtClean="0"/>
              <a:t>union </a:t>
            </a:r>
            <a:r>
              <a:rPr lang="ja-JP" altLang="en-US" dirty="0" smtClean="0"/>
              <a:t>で求まる</a:t>
            </a:r>
            <a:endParaRPr kumimoji="1" lang="ja-JP" altLang="en-US" dirty="0"/>
          </a:p>
        </p:txBody>
      </p:sp>
      <p:sp>
        <p:nvSpPr>
          <p:cNvPr id="4" name="角丸四角形 3"/>
          <p:cNvSpPr/>
          <p:nvPr/>
        </p:nvSpPr>
        <p:spPr>
          <a:xfrm>
            <a:off x="1043608" y="4797152"/>
            <a:ext cx="2376264"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スタック</a:t>
            </a:r>
            <a:endParaRPr kumimoji="1" lang="ja-JP" altLang="en-US" dirty="0"/>
          </a:p>
        </p:txBody>
      </p:sp>
      <p:sp>
        <p:nvSpPr>
          <p:cNvPr id="5" name="テキスト ボックス 4"/>
          <p:cNvSpPr txBox="1"/>
          <p:nvPr/>
        </p:nvSpPr>
        <p:spPr>
          <a:xfrm>
            <a:off x="395536" y="4283804"/>
            <a:ext cx="1728192" cy="369332"/>
          </a:xfrm>
          <a:prstGeom prst="rect">
            <a:avLst/>
          </a:prstGeom>
          <a:noFill/>
        </p:spPr>
        <p:txBody>
          <a:bodyPr wrap="square" rtlCol="0">
            <a:spAutoFit/>
          </a:bodyPr>
          <a:lstStyle/>
          <a:p>
            <a:r>
              <a:rPr kumimoji="1" lang="ja-JP" altLang="en-US" dirty="0" smtClean="0"/>
              <a:t>関数</a:t>
            </a:r>
            <a:r>
              <a:rPr lang="en-US" altLang="ja-JP" dirty="0"/>
              <a:t> </a:t>
            </a:r>
            <a:r>
              <a:rPr lang="en-US" altLang="ja-JP" dirty="0" smtClean="0"/>
              <a:t>f </a:t>
            </a:r>
            <a:r>
              <a:rPr lang="ja-JP" altLang="en-US" dirty="0" smtClean="0"/>
              <a:t>実行中</a:t>
            </a:r>
            <a:endParaRPr kumimoji="1" lang="ja-JP" altLang="en-US" dirty="0"/>
          </a:p>
        </p:txBody>
      </p:sp>
      <p:sp>
        <p:nvSpPr>
          <p:cNvPr id="6" name="角丸四角形 5"/>
          <p:cNvSpPr/>
          <p:nvPr/>
        </p:nvSpPr>
        <p:spPr>
          <a:xfrm>
            <a:off x="4932040" y="4797152"/>
            <a:ext cx="2736304"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スタック</a:t>
            </a:r>
            <a:endParaRPr kumimoji="1" lang="ja-JP" altLang="en-US" dirty="0"/>
          </a:p>
        </p:txBody>
      </p:sp>
      <p:sp>
        <p:nvSpPr>
          <p:cNvPr id="7" name="テキスト ボックス 6"/>
          <p:cNvSpPr txBox="1"/>
          <p:nvPr/>
        </p:nvSpPr>
        <p:spPr>
          <a:xfrm>
            <a:off x="3059832" y="4221088"/>
            <a:ext cx="1728192" cy="369332"/>
          </a:xfrm>
          <a:prstGeom prst="rect">
            <a:avLst/>
          </a:prstGeom>
          <a:noFill/>
        </p:spPr>
        <p:txBody>
          <a:bodyPr wrap="square" rtlCol="0">
            <a:spAutoFit/>
          </a:bodyPr>
          <a:lstStyle/>
          <a:p>
            <a:r>
              <a:rPr kumimoji="1" lang="ja-JP" altLang="en-US" dirty="0" smtClean="0"/>
              <a:t>関数</a:t>
            </a:r>
            <a:r>
              <a:rPr lang="en-US" altLang="ja-JP" dirty="0"/>
              <a:t> </a:t>
            </a:r>
            <a:r>
              <a:rPr lang="en-US" altLang="ja-JP" dirty="0" smtClean="0"/>
              <a:t>g</a:t>
            </a:r>
            <a:r>
              <a:rPr lang="ja-JP" altLang="en-US" dirty="0" smtClean="0"/>
              <a:t>を呼んだ</a:t>
            </a:r>
            <a:endParaRPr kumimoji="1" lang="ja-JP" altLang="en-US" dirty="0"/>
          </a:p>
        </p:txBody>
      </p:sp>
      <p:sp>
        <p:nvSpPr>
          <p:cNvPr id="8" name="角丸四角形 7"/>
          <p:cNvSpPr/>
          <p:nvPr/>
        </p:nvSpPr>
        <p:spPr>
          <a:xfrm>
            <a:off x="4932040" y="3253626"/>
            <a:ext cx="1656184" cy="15435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g</a:t>
            </a:r>
            <a:r>
              <a:rPr lang="ja-JP" altLang="en-US" dirty="0" smtClean="0"/>
              <a:t>から</a:t>
            </a:r>
            <a:r>
              <a:rPr lang="en-US" altLang="ja-JP" dirty="0" smtClean="0"/>
              <a:t>return</a:t>
            </a:r>
            <a:r>
              <a:rPr lang="ja-JP" altLang="en-US" dirty="0" smtClean="0"/>
              <a:t>したあと</a:t>
            </a:r>
            <a:r>
              <a:rPr lang="en-US" altLang="ja-JP" dirty="0" smtClean="0"/>
              <a:t>f</a:t>
            </a:r>
            <a:r>
              <a:rPr lang="ja-JP" altLang="en-US" dirty="0" smtClean="0"/>
              <a:t>に</a:t>
            </a:r>
            <a:r>
              <a:rPr lang="en-US" altLang="ja-JP" dirty="0" smtClean="0"/>
              <a:t>return</a:t>
            </a:r>
            <a:r>
              <a:rPr lang="ja-JP" altLang="en-US" dirty="0" smtClean="0"/>
              <a:t>するまでを表す言語</a:t>
            </a:r>
            <a:endParaRPr kumimoji="1" lang="ja-JP" altLang="en-US" dirty="0"/>
          </a:p>
        </p:txBody>
      </p:sp>
      <p:sp>
        <p:nvSpPr>
          <p:cNvPr id="9" name="角丸四角形 8"/>
          <p:cNvSpPr/>
          <p:nvPr/>
        </p:nvSpPr>
        <p:spPr>
          <a:xfrm>
            <a:off x="6588224" y="3253626"/>
            <a:ext cx="1080120" cy="15435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g</a:t>
            </a:r>
            <a:r>
              <a:rPr kumimoji="1" lang="ja-JP" altLang="en-US" dirty="0" smtClean="0"/>
              <a:t>の中</a:t>
            </a:r>
            <a:r>
              <a:rPr lang="ja-JP" altLang="en-US" dirty="0"/>
              <a:t>で</a:t>
            </a:r>
            <a:r>
              <a:rPr lang="ja-JP" altLang="en-US" dirty="0" smtClean="0"/>
              <a:t>のアクセスを表す言語</a:t>
            </a:r>
            <a:endParaRPr lang="en-US" altLang="ja-JP" dirty="0" smtClean="0"/>
          </a:p>
        </p:txBody>
      </p:sp>
    </p:spTree>
    <p:extLst>
      <p:ext uri="{BB962C8B-B14F-4D97-AF65-F5344CB8AC3E}">
        <p14:creationId xmlns:p14="http://schemas.microsoft.com/office/powerpoint/2010/main" val="779146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論文概要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sz="3200" b="1" dirty="0" smtClean="0"/>
              <a:t>“Separating Regular Languages with First-Order Logic”</a:t>
            </a:r>
          </a:p>
          <a:p>
            <a:pPr lvl="1"/>
            <a:r>
              <a:rPr lang="en-US" altLang="ja-JP" sz="3000" dirty="0" smtClean="0"/>
              <a:t>LICS (Logic in Computer Science) 2014</a:t>
            </a:r>
          </a:p>
          <a:p>
            <a:pPr lvl="1"/>
            <a:endParaRPr kumimoji="1" lang="en-US" altLang="ja-JP" sz="3000" dirty="0"/>
          </a:p>
          <a:p>
            <a:r>
              <a:rPr lang="ja-JP" altLang="en-US" sz="3400" dirty="0" smtClean="0"/>
              <a:t>キーワード</a:t>
            </a:r>
            <a:r>
              <a:rPr lang="en-US" altLang="ja-JP" sz="3400" dirty="0" smtClean="0"/>
              <a:t>:</a:t>
            </a:r>
          </a:p>
          <a:p>
            <a:pPr lvl="1"/>
            <a:r>
              <a:rPr lang="en-US" altLang="ja-JP" sz="2800" dirty="0" err="1" smtClean="0"/>
              <a:t>Ehrenfeucht</a:t>
            </a:r>
            <a:r>
              <a:rPr lang="en-US" altLang="ja-JP" sz="2800" dirty="0" smtClean="0"/>
              <a:t>–</a:t>
            </a:r>
            <a:r>
              <a:rPr lang="en-US" altLang="ja-JP" sz="2800" dirty="0" err="1" smtClean="0"/>
              <a:t>Fraïssé</a:t>
            </a:r>
            <a:r>
              <a:rPr lang="en-US" altLang="ja-JP" sz="2800" dirty="0" smtClean="0"/>
              <a:t> </a:t>
            </a:r>
            <a:r>
              <a:rPr lang="ja-JP" altLang="en-US" sz="3200" dirty="0" smtClean="0"/>
              <a:t>ゲーム</a:t>
            </a:r>
            <a:endParaRPr lang="en-US" altLang="ja-JP" sz="3200" dirty="0" smtClean="0"/>
          </a:p>
          <a:p>
            <a:pPr lvl="1"/>
            <a:r>
              <a:rPr lang="ja-JP" altLang="en-US" sz="3200" dirty="0" smtClean="0"/>
              <a:t>正規言語</a:t>
            </a:r>
            <a:endParaRPr lang="en-US" altLang="ja-JP" sz="3200" dirty="0" smtClean="0"/>
          </a:p>
          <a:p>
            <a:pPr lvl="1"/>
            <a:r>
              <a:rPr kumimoji="1" lang="ja-JP" altLang="en-US" sz="3200" dirty="0" smtClean="0"/>
              <a:t>冪等元</a:t>
            </a:r>
            <a:endParaRPr kumimoji="1" lang="ja-JP" altLang="en-US" sz="3200" dirty="0"/>
          </a:p>
        </p:txBody>
      </p:sp>
      <p:sp>
        <p:nvSpPr>
          <p:cNvPr id="5" name="円/楕円 4"/>
          <p:cNvSpPr/>
          <p:nvPr/>
        </p:nvSpPr>
        <p:spPr>
          <a:xfrm>
            <a:off x="6012160" y="4653136"/>
            <a:ext cx="864096" cy="8640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solidFill>
                  <a:schemeClr val="tx2">
                    <a:lumMod val="75000"/>
                    <a:lumOff val="25000"/>
                  </a:schemeClr>
                </a:solidFill>
              </a:rPr>
              <a:t>正規</a:t>
            </a:r>
            <a:endParaRPr kumimoji="1" lang="ja-JP" altLang="en-US" sz="2400" dirty="0">
              <a:solidFill>
                <a:schemeClr val="tx2">
                  <a:lumMod val="75000"/>
                  <a:lumOff val="25000"/>
                </a:schemeClr>
              </a:solidFill>
            </a:endParaRPr>
          </a:p>
        </p:txBody>
      </p:sp>
      <p:sp>
        <p:nvSpPr>
          <p:cNvPr id="6" name="円/楕円 5"/>
          <p:cNvSpPr/>
          <p:nvPr/>
        </p:nvSpPr>
        <p:spPr>
          <a:xfrm>
            <a:off x="7380312" y="4221088"/>
            <a:ext cx="864096" cy="8640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solidFill>
                  <a:schemeClr val="tx2">
                    <a:lumMod val="75000"/>
                    <a:lumOff val="25000"/>
                  </a:schemeClr>
                </a:solidFill>
              </a:rPr>
              <a:t>正規</a:t>
            </a:r>
            <a:endParaRPr kumimoji="1" lang="ja-JP" altLang="en-US" sz="2400" dirty="0">
              <a:solidFill>
                <a:schemeClr val="tx2">
                  <a:lumMod val="75000"/>
                  <a:lumOff val="25000"/>
                </a:schemeClr>
              </a:solidFill>
            </a:endParaRPr>
          </a:p>
        </p:txBody>
      </p:sp>
      <p:sp>
        <p:nvSpPr>
          <p:cNvPr id="7" name="フリーフォーム 6"/>
          <p:cNvSpPr/>
          <p:nvPr/>
        </p:nvSpPr>
        <p:spPr>
          <a:xfrm>
            <a:off x="6452315" y="3966693"/>
            <a:ext cx="1300767" cy="1769158"/>
          </a:xfrm>
          <a:custGeom>
            <a:avLst/>
            <a:gdLst>
              <a:gd name="connsiteX0" fmla="*/ 0 w 1300767"/>
              <a:gd name="connsiteY0" fmla="*/ 0 h 1769158"/>
              <a:gd name="connsiteX1" fmla="*/ 321972 w 1300767"/>
              <a:gd name="connsiteY1" fmla="*/ 25758 h 1769158"/>
              <a:gd name="connsiteX2" fmla="*/ 412124 w 1300767"/>
              <a:gd name="connsiteY2" fmla="*/ 77273 h 1769158"/>
              <a:gd name="connsiteX3" fmla="*/ 476519 w 1300767"/>
              <a:gd name="connsiteY3" fmla="*/ 103031 h 1769158"/>
              <a:gd name="connsiteX4" fmla="*/ 515155 w 1300767"/>
              <a:gd name="connsiteY4" fmla="*/ 154546 h 1769158"/>
              <a:gd name="connsiteX5" fmla="*/ 553792 w 1300767"/>
              <a:gd name="connsiteY5" fmla="*/ 180304 h 1769158"/>
              <a:gd name="connsiteX6" fmla="*/ 592429 w 1300767"/>
              <a:gd name="connsiteY6" fmla="*/ 231820 h 1769158"/>
              <a:gd name="connsiteX7" fmla="*/ 566671 w 1300767"/>
              <a:gd name="connsiteY7" fmla="*/ 412124 h 1769158"/>
              <a:gd name="connsiteX8" fmla="*/ 540913 w 1300767"/>
              <a:gd name="connsiteY8" fmla="*/ 450761 h 1769158"/>
              <a:gd name="connsiteX9" fmla="*/ 399246 w 1300767"/>
              <a:gd name="connsiteY9" fmla="*/ 566670 h 1769158"/>
              <a:gd name="connsiteX10" fmla="*/ 321972 w 1300767"/>
              <a:gd name="connsiteY10" fmla="*/ 605307 h 1769158"/>
              <a:gd name="connsiteX11" fmla="*/ 309093 w 1300767"/>
              <a:gd name="connsiteY11" fmla="*/ 643944 h 1769158"/>
              <a:gd name="connsiteX12" fmla="*/ 386367 w 1300767"/>
              <a:gd name="connsiteY12" fmla="*/ 734096 h 1769158"/>
              <a:gd name="connsiteX13" fmla="*/ 425003 w 1300767"/>
              <a:gd name="connsiteY13" fmla="*/ 759853 h 1769158"/>
              <a:gd name="connsiteX14" fmla="*/ 540913 w 1300767"/>
              <a:gd name="connsiteY14" fmla="*/ 811369 h 1769158"/>
              <a:gd name="connsiteX15" fmla="*/ 618186 w 1300767"/>
              <a:gd name="connsiteY15" fmla="*/ 837127 h 1769158"/>
              <a:gd name="connsiteX16" fmla="*/ 669702 w 1300767"/>
              <a:gd name="connsiteY16" fmla="*/ 862884 h 1769158"/>
              <a:gd name="connsiteX17" fmla="*/ 695460 w 1300767"/>
              <a:gd name="connsiteY17" fmla="*/ 901521 h 1769158"/>
              <a:gd name="connsiteX18" fmla="*/ 759854 w 1300767"/>
              <a:gd name="connsiteY18" fmla="*/ 1068946 h 1769158"/>
              <a:gd name="connsiteX19" fmla="*/ 785612 w 1300767"/>
              <a:gd name="connsiteY19" fmla="*/ 1197735 h 1769158"/>
              <a:gd name="connsiteX20" fmla="*/ 798491 w 1300767"/>
              <a:gd name="connsiteY20" fmla="*/ 1236372 h 1769158"/>
              <a:gd name="connsiteX21" fmla="*/ 837127 w 1300767"/>
              <a:gd name="connsiteY21" fmla="*/ 1287887 h 1769158"/>
              <a:gd name="connsiteX22" fmla="*/ 888643 w 1300767"/>
              <a:gd name="connsiteY22" fmla="*/ 1313645 h 1769158"/>
              <a:gd name="connsiteX23" fmla="*/ 927279 w 1300767"/>
              <a:gd name="connsiteY23" fmla="*/ 1352282 h 1769158"/>
              <a:gd name="connsiteX24" fmla="*/ 965916 w 1300767"/>
              <a:gd name="connsiteY24" fmla="*/ 1365161 h 1769158"/>
              <a:gd name="connsiteX25" fmla="*/ 1004553 w 1300767"/>
              <a:gd name="connsiteY25" fmla="*/ 1390918 h 1769158"/>
              <a:gd name="connsiteX26" fmla="*/ 1017431 w 1300767"/>
              <a:gd name="connsiteY26" fmla="*/ 1442434 h 1769158"/>
              <a:gd name="connsiteX27" fmla="*/ 965916 w 1300767"/>
              <a:gd name="connsiteY27" fmla="*/ 1545465 h 1769158"/>
              <a:gd name="connsiteX28" fmla="*/ 953037 w 1300767"/>
              <a:gd name="connsiteY28" fmla="*/ 1584101 h 1769158"/>
              <a:gd name="connsiteX29" fmla="*/ 1030310 w 1300767"/>
              <a:gd name="connsiteY29" fmla="*/ 1596980 h 1769158"/>
              <a:gd name="connsiteX30" fmla="*/ 1133341 w 1300767"/>
              <a:gd name="connsiteY30" fmla="*/ 1609859 h 1769158"/>
              <a:gd name="connsiteX31" fmla="*/ 1081826 w 1300767"/>
              <a:gd name="connsiteY31" fmla="*/ 1661375 h 1769158"/>
              <a:gd name="connsiteX32" fmla="*/ 1017431 w 1300767"/>
              <a:gd name="connsiteY32" fmla="*/ 1700011 h 1769158"/>
              <a:gd name="connsiteX33" fmla="*/ 978795 w 1300767"/>
              <a:gd name="connsiteY33" fmla="*/ 1751527 h 1769158"/>
              <a:gd name="connsiteX34" fmla="*/ 1300767 w 1300767"/>
              <a:gd name="connsiteY34" fmla="*/ 1764406 h 17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00767" h="1769158">
                <a:moveTo>
                  <a:pt x="0" y="0"/>
                </a:moveTo>
                <a:cubicBezTo>
                  <a:pt x="107324" y="8586"/>
                  <a:pt x="216149" y="5916"/>
                  <a:pt x="321972" y="25758"/>
                </a:cubicBezTo>
                <a:cubicBezTo>
                  <a:pt x="355990" y="32136"/>
                  <a:pt x="381167" y="61795"/>
                  <a:pt x="412124" y="77273"/>
                </a:cubicBezTo>
                <a:cubicBezTo>
                  <a:pt x="432802" y="87612"/>
                  <a:pt x="455054" y="94445"/>
                  <a:pt x="476519" y="103031"/>
                </a:cubicBezTo>
                <a:cubicBezTo>
                  <a:pt x="489398" y="120203"/>
                  <a:pt x="499977" y="139368"/>
                  <a:pt x="515155" y="154546"/>
                </a:cubicBezTo>
                <a:cubicBezTo>
                  <a:pt x="526100" y="165491"/>
                  <a:pt x="542847" y="169359"/>
                  <a:pt x="553792" y="180304"/>
                </a:cubicBezTo>
                <a:cubicBezTo>
                  <a:pt x="568970" y="195482"/>
                  <a:pt x="579550" y="214648"/>
                  <a:pt x="592429" y="231820"/>
                </a:cubicBezTo>
                <a:cubicBezTo>
                  <a:pt x="583843" y="291921"/>
                  <a:pt x="580576" y="353026"/>
                  <a:pt x="566671" y="412124"/>
                </a:cubicBezTo>
                <a:cubicBezTo>
                  <a:pt x="563126" y="427191"/>
                  <a:pt x="551858" y="439816"/>
                  <a:pt x="540913" y="450761"/>
                </a:cubicBezTo>
                <a:cubicBezTo>
                  <a:pt x="533852" y="457822"/>
                  <a:pt x="428524" y="549940"/>
                  <a:pt x="399246" y="566670"/>
                </a:cubicBezTo>
                <a:cubicBezTo>
                  <a:pt x="212631" y="673306"/>
                  <a:pt x="523883" y="470700"/>
                  <a:pt x="321972" y="605307"/>
                </a:cubicBezTo>
                <a:cubicBezTo>
                  <a:pt x="317679" y="618186"/>
                  <a:pt x="306861" y="630553"/>
                  <a:pt x="309093" y="643944"/>
                </a:cubicBezTo>
                <a:cubicBezTo>
                  <a:pt x="312891" y="666729"/>
                  <a:pt x="379497" y="728207"/>
                  <a:pt x="386367" y="734096"/>
                </a:cubicBezTo>
                <a:cubicBezTo>
                  <a:pt x="398119" y="744169"/>
                  <a:pt x="411564" y="752174"/>
                  <a:pt x="425003" y="759853"/>
                </a:cubicBezTo>
                <a:cubicBezTo>
                  <a:pt x="460430" y="780097"/>
                  <a:pt x="502965" y="797570"/>
                  <a:pt x="540913" y="811369"/>
                </a:cubicBezTo>
                <a:cubicBezTo>
                  <a:pt x="566429" y="820648"/>
                  <a:pt x="593901" y="824985"/>
                  <a:pt x="618186" y="837127"/>
                </a:cubicBezTo>
                <a:lnTo>
                  <a:pt x="669702" y="862884"/>
                </a:lnTo>
                <a:cubicBezTo>
                  <a:pt x="678288" y="875763"/>
                  <a:pt x="687781" y="888082"/>
                  <a:pt x="695460" y="901521"/>
                </a:cubicBezTo>
                <a:cubicBezTo>
                  <a:pt x="723077" y="949851"/>
                  <a:pt x="749836" y="1018854"/>
                  <a:pt x="759854" y="1068946"/>
                </a:cubicBezTo>
                <a:cubicBezTo>
                  <a:pt x="768440" y="1111876"/>
                  <a:pt x="771768" y="1156202"/>
                  <a:pt x="785612" y="1197735"/>
                </a:cubicBezTo>
                <a:cubicBezTo>
                  <a:pt x="789905" y="1210614"/>
                  <a:pt x="791756" y="1224585"/>
                  <a:pt x="798491" y="1236372"/>
                </a:cubicBezTo>
                <a:cubicBezTo>
                  <a:pt x="809140" y="1255008"/>
                  <a:pt x="820830" y="1273918"/>
                  <a:pt x="837127" y="1287887"/>
                </a:cubicBezTo>
                <a:cubicBezTo>
                  <a:pt x="851704" y="1300381"/>
                  <a:pt x="871471" y="1305059"/>
                  <a:pt x="888643" y="1313645"/>
                </a:cubicBezTo>
                <a:cubicBezTo>
                  <a:pt x="901522" y="1326524"/>
                  <a:pt x="912125" y="1342179"/>
                  <a:pt x="927279" y="1352282"/>
                </a:cubicBezTo>
                <a:cubicBezTo>
                  <a:pt x="938575" y="1359812"/>
                  <a:pt x="953773" y="1359090"/>
                  <a:pt x="965916" y="1365161"/>
                </a:cubicBezTo>
                <a:cubicBezTo>
                  <a:pt x="979760" y="1372083"/>
                  <a:pt x="991674" y="1382332"/>
                  <a:pt x="1004553" y="1390918"/>
                </a:cubicBezTo>
                <a:cubicBezTo>
                  <a:pt x="1008846" y="1408090"/>
                  <a:pt x="1017431" y="1424734"/>
                  <a:pt x="1017431" y="1442434"/>
                </a:cubicBezTo>
                <a:cubicBezTo>
                  <a:pt x="1017431" y="1490662"/>
                  <a:pt x="993243" y="1509029"/>
                  <a:pt x="965916" y="1545465"/>
                </a:cubicBezTo>
                <a:cubicBezTo>
                  <a:pt x="961623" y="1558344"/>
                  <a:pt x="942436" y="1575621"/>
                  <a:pt x="953037" y="1584101"/>
                </a:cubicBezTo>
                <a:cubicBezTo>
                  <a:pt x="973428" y="1600414"/>
                  <a:pt x="1004459" y="1593287"/>
                  <a:pt x="1030310" y="1596980"/>
                </a:cubicBezTo>
                <a:cubicBezTo>
                  <a:pt x="1064573" y="1601875"/>
                  <a:pt x="1098997" y="1605566"/>
                  <a:pt x="1133341" y="1609859"/>
                </a:cubicBezTo>
                <a:cubicBezTo>
                  <a:pt x="1116169" y="1627031"/>
                  <a:pt x="1100995" y="1646466"/>
                  <a:pt x="1081826" y="1661375"/>
                </a:cubicBezTo>
                <a:cubicBezTo>
                  <a:pt x="1062067" y="1676743"/>
                  <a:pt x="1036270" y="1683527"/>
                  <a:pt x="1017431" y="1700011"/>
                </a:cubicBezTo>
                <a:cubicBezTo>
                  <a:pt x="1001277" y="1714146"/>
                  <a:pt x="991674" y="1734355"/>
                  <a:pt x="978795" y="1751527"/>
                </a:cubicBezTo>
                <a:cubicBezTo>
                  <a:pt x="1127381" y="1781245"/>
                  <a:pt x="1021299" y="1764406"/>
                  <a:pt x="1300767" y="1764406"/>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8" name="テキスト ボックス 7"/>
          <p:cNvSpPr txBox="1"/>
          <p:nvPr/>
        </p:nvSpPr>
        <p:spPr>
          <a:xfrm>
            <a:off x="6732240" y="5805264"/>
            <a:ext cx="2160240" cy="461665"/>
          </a:xfrm>
          <a:prstGeom prst="rect">
            <a:avLst/>
          </a:prstGeom>
          <a:noFill/>
        </p:spPr>
        <p:txBody>
          <a:bodyPr wrap="square" rtlCol="0">
            <a:spAutoFit/>
          </a:bodyPr>
          <a:lstStyle/>
          <a:p>
            <a:r>
              <a:rPr kumimoji="1" lang="ja-JP" altLang="en-US" sz="2400" b="1" dirty="0" smtClean="0">
                <a:solidFill>
                  <a:srgbClr val="00B050"/>
                </a:solidFill>
              </a:rPr>
              <a:t>一階述語論理</a:t>
            </a:r>
            <a:endParaRPr kumimoji="1" lang="ja-JP" altLang="en-US" sz="2400" b="1" dirty="0">
              <a:solidFill>
                <a:srgbClr val="00B050"/>
              </a:solidFill>
            </a:endParaRPr>
          </a:p>
        </p:txBody>
      </p:sp>
    </p:spTree>
    <p:extLst>
      <p:ext uri="{BB962C8B-B14F-4D97-AF65-F5344CB8AC3E}">
        <p14:creationId xmlns:p14="http://schemas.microsoft.com/office/powerpoint/2010/main" val="1952017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その集合の範囲外のノードを判定して回収しまくる</a:t>
            </a:r>
            <a:endParaRPr kumimoji="1" lang="ja-JP" altLang="en-US" dirty="0"/>
          </a:p>
        </p:txBody>
      </p:sp>
      <p:sp>
        <p:nvSpPr>
          <p:cNvPr id="3" name="コンテンツ プレースホルダー 2"/>
          <p:cNvSpPr>
            <a:spLocks noGrp="1"/>
          </p:cNvSpPr>
          <p:nvPr>
            <p:ph idx="1"/>
          </p:nvPr>
        </p:nvSpPr>
        <p:spPr>
          <a:xfrm>
            <a:off x="838200" y="2038389"/>
            <a:ext cx="7467600" cy="1246596"/>
          </a:xfrm>
        </p:spPr>
        <p:txBody>
          <a:bodyPr>
            <a:normAutofit/>
          </a:bodyPr>
          <a:lstStyle/>
          <a:p>
            <a:r>
              <a:rPr lang="ja-JP" altLang="en-US" dirty="0"/>
              <a:t>さっき</a:t>
            </a:r>
            <a:r>
              <a:rPr lang="ja-JP" altLang="en-US" dirty="0" smtClean="0"/>
              <a:t>のスタックを使うと、各変数からの「今後使う可能性があるアクセスパス」がわかるので</a:t>
            </a:r>
            <a:r>
              <a:rPr lang="en-US" altLang="ja-JP" dirty="0" smtClean="0"/>
              <a:t/>
            </a:r>
            <a:br>
              <a:rPr lang="en-US" altLang="ja-JP" dirty="0" smtClean="0"/>
            </a:br>
            <a:r>
              <a:rPr lang="ja-JP" altLang="en-US" dirty="0" smtClean="0"/>
              <a:t>その範囲をマーキング</a:t>
            </a:r>
            <a:endParaRPr lang="en-US" altLang="ja-JP" dirty="0" smtClean="0"/>
          </a:p>
        </p:txBody>
      </p:sp>
      <p:sp>
        <p:nvSpPr>
          <p:cNvPr id="4" name="二等辺三角形 3"/>
          <p:cNvSpPr/>
          <p:nvPr/>
        </p:nvSpPr>
        <p:spPr>
          <a:xfrm>
            <a:off x="1835696" y="3573016"/>
            <a:ext cx="2520280" cy="23042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p:cNvSpPr/>
          <p:nvPr/>
        </p:nvSpPr>
        <p:spPr>
          <a:xfrm>
            <a:off x="3091782" y="3717032"/>
            <a:ext cx="2448272" cy="23042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p:nvSpPr>
        <p:spPr>
          <a:xfrm>
            <a:off x="4932040" y="4051123"/>
            <a:ext cx="1800200" cy="22322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891195" y="3212976"/>
            <a:ext cx="60068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8" name="テキスト ボックス 7"/>
          <p:cNvSpPr txBox="1"/>
          <p:nvPr/>
        </p:nvSpPr>
        <p:spPr>
          <a:xfrm>
            <a:off x="4139952" y="3365376"/>
            <a:ext cx="600685" cy="369332"/>
          </a:xfrm>
          <a:prstGeom prst="rect">
            <a:avLst/>
          </a:prstGeom>
          <a:noFill/>
        </p:spPr>
        <p:txBody>
          <a:bodyPr wrap="square" rtlCol="0">
            <a:spAutoFit/>
          </a:bodyPr>
          <a:lstStyle/>
          <a:p>
            <a:r>
              <a:rPr kumimoji="1" lang="en-US" altLang="ja-JP" dirty="0" smtClean="0"/>
              <a:t>y</a:t>
            </a:r>
            <a:endParaRPr kumimoji="1" lang="ja-JP" altLang="en-US" dirty="0"/>
          </a:p>
        </p:txBody>
      </p:sp>
      <p:sp>
        <p:nvSpPr>
          <p:cNvPr id="9" name="テキスト ボックス 8"/>
          <p:cNvSpPr txBox="1"/>
          <p:nvPr/>
        </p:nvSpPr>
        <p:spPr>
          <a:xfrm>
            <a:off x="5652120" y="3635732"/>
            <a:ext cx="600685" cy="369332"/>
          </a:xfrm>
          <a:prstGeom prst="rect">
            <a:avLst/>
          </a:prstGeom>
          <a:noFill/>
        </p:spPr>
        <p:txBody>
          <a:bodyPr wrap="square" rtlCol="0">
            <a:spAutoFit/>
          </a:bodyPr>
          <a:lstStyle/>
          <a:p>
            <a:r>
              <a:rPr kumimoji="1" lang="en-US" altLang="ja-JP" dirty="0" smtClean="0"/>
              <a:t>z</a:t>
            </a:r>
            <a:endParaRPr kumimoji="1" lang="ja-JP" altLang="en-US" dirty="0"/>
          </a:p>
        </p:txBody>
      </p:sp>
      <p:sp>
        <p:nvSpPr>
          <p:cNvPr id="11" name="フリーフォーム 10"/>
          <p:cNvSpPr/>
          <p:nvPr/>
        </p:nvSpPr>
        <p:spPr>
          <a:xfrm>
            <a:off x="2305318" y="3747752"/>
            <a:ext cx="1300981" cy="1326776"/>
          </a:xfrm>
          <a:custGeom>
            <a:avLst/>
            <a:gdLst>
              <a:gd name="connsiteX0" fmla="*/ 785612 w 1300981"/>
              <a:gd name="connsiteY0" fmla="*/ 0 h 1326776"/>
              <a:gd name="connsiteX1" fmla="*/ 746975 w 1300981"/>
              <a:gd name="connsiteY1" fmla="*/ 103031 h 1326776"/>
              <a:gd name="connsiteX2" fmla="*/ 669702 w 1300981"/>
              <a:gd name="connsiteY2" fmla="*/ 206062 h 1326776"/>
              <a:gd name="connsiteX3" fmla="*/ 566671 w 1300981"/>
              <a:gd name="connsiteY3" fmla="*/ 360609 h 1326776"/>
              <a:gd name="connsiteX4" fmla="*/ 528034 w 1300981"/>
              <a:gd name="connsiteY4" fmla="*/ 412124 h 1326776"/>
              <a:gd name="connsiteX5" fmla="*/ 515155 w 1300981"/>
              <a:gd name="connsiteY5" fmla="*/ 450761 h 1326776"/>
              <a:gd name="connsiteX6" fmla="*/ 463640 w 1300981"/>
              <a:gd name="connsiteY6" fmla="*/ 528034 h 1326776"/>
              <a:gd name="connsiteX7" fmla="*/ 425003 w 1300981"/>
              <a:gd name="connsiteY7" fmla="*/ 605307 h 1326776"/>
              <a:gd name="connsiteX8" fmla="*/ 412124 w 1300981"/>
              <a:gd name="connsiteY8" fmla="*/ 656823 h 1326776"/>
              <a:gd name="connsiteX9" fmla="*/ 386367 w 1300981"/>
              <a:gd name="connsiteY9" fmla="*/ 695459 h 1326776"/>
              <a:gd name="connsiteX10" fmla="*/ 347730 w 1300981"/>
              <a:gd name="connsiteY10" fmla="*/ 811369 h 1326776"/>
              <a:gd name="connsiteX11" fmla="*/ 334851 w 1300981"/>
              <a:gd name="connsiteY11" fmla="*/ 914400 h 1326776"/>
              <a:gd name="connsiteX12" fmla="*/ 296214 w 1300981"/>
              <a:gd name="connsiteY12" fmla="*/ 953037 h 1326776"/>
              <a:gd name="connsiteX13" fmla="*/ 206062 w 1300981"/>
              <a:gd name="connsiteY13" fmla="*/ 1081825 h 1326776"/>
              <a:gd name="connsiteX14" fmla="*/ 154547 w 1300981"/>
              <a:gd name="connsiteY14" fmla="*/ 1107583 h 1326776"/>
              <a:gd name="connsiteX15" fmla="*/ 115910 w 1300981"/>
              <a:gd name="connsiteY15" fmla="*/ 1133341 h 1326776"/>
              <a:gd name="connsiteX16" fmla="*/ 90152 w 1300981"/>
              <a:gd name="connsiteY16" fmla="*/ 1171978 h 1326776"/>
              <a:gd name="connsiteX17" fmla="*/ 38637 w 1300981"/>
              <a:gd name="connsiteY17" fmla="*/ 1223493 h 1326776"/>
              <a:gd name="connsiteX18" fmla="*/ 25758 w 1300981"/>
              <a:gd name="connsiteY18" fmla="*/ 1262130 h 1326776"/>
              <a:gd name="connsiteX19" fmla="*/ 0 w 1300981"/>
              <a:gd name="connsiteY19" fmla="*/ 1300766 h 1326776"/>
              <a:gd name="connsiteX20" fmla="*/ 51516 w 1300981"/>
              <a:gd name="connsiteY20" fmla="*/ 1326524 h 1326776"/>
              <a:gd name="connsiteX21" fmla="*/ 90152 w 1300981"/>
              <a:gd name="connsiteY21" fmla="*/ 1287887 h 1326776"/>
              <a:gd name="connsiteX22" fmla="*/ 180305 w 1300981"/>
              <a:gd name="connsiteY22" fmla="*/ 1223493 h 1326776"/>
              <a:gd name="connsiteX23" fmla="*/ 347730 w 1300981"/>
              <a:gd name="connsiteY23" fmla="*/ 1030310 h 1326776"/>
              <a:gd name="connsiteX24" fmla="*/ 437882 w 1300981"/>
              <a:gd name="connsiteY24" fmla="*/ 901521 h 1326776"/>
              <a:gd name="connsiteX25" fmla="*/ 463640 w 1300981"/>
              <a:gd name="connsiteY25" fmla="*/ 862885 h 1326776"/>
              <a:gd name="connsiteX26" fmla="*/ 489397 w 1300981"/>
              <a:gd name="connsiteY26" fmla="*/ 991673 h 1326776"/>
              <a:gd name="connsiteX27" fmla="*/ 540913 w 1300981"/>
              <a:gd name="connsiteY27" fmla="*/ 1068947 h 1326776"/>
              <a:gd name="connsiteX28" fmla="*/ 566671 w 1300981"/>
              <a:gd name="connsiteY28" fmla="*/ 1133341 h 1326776"/>
              <a:gd name="connsiteX29" fmla="*/ 643944 w 1300981"/>
              <a:gd name="connsiteY29" fmla="*/ 1184856 h 1326776"/>
              <a:gd name="connsiteX30" fmla="*/ 682581 w 1300981"/>
              <a:gd name="connsiteY30" fmla="*/ 515155 h 1326776"/>
              <a:gd name="connsiteX31" fmla="*/ 772733 w 1300981"/>
              <a:gd name="connsiteY31" fmla="*/ 540913 h 1326776"/>
              <a:gd name="connsiteX32" fmla="*/ 837127 w 1300981"/>
              <a:gd name="connsiteY32" fmla="*/ 643944 h 1326776"/>
              <a:gd name="connsiteX33" fmla="*/ 862885 w 1300981"/>
              <a:gd name="connsiteY33" fmla="*/ 695459 h 1326776"/>
              <a:gd name="connsiteX34" fmla="*/ 875764 w 1300981"/>
              <a:gd name="connsiteY34" fmla="*/ 824248 h 1326776"/>
              <a:gd name="connsiteX35" fmla="*/ 888643 w 1300981"/>
              <a:gd name="connsiteY35" fmla="*/ 965916 h 1326776"/>
              <a:gd name="connsiteX36" fmla="*/ 901521 w 1300981"/>
              <a:gd name="connsiteY36" fmla="*/ 1068947 h 1326776"/>
              <a:gd name="connsiteX37" fmla="*/ 914400 w 1300981"/>
              <a:gd name="connsiteY37" fmla="*/ 1017431 h 1326776"/>
              <a:gd name="connsiteX38" fmla="*/ 901521 w 1300981"/>
              <a:gd name="connsiteY38" fmla="*/ 953037 h 1326776"/>
              <a:gd name="connsiteX39" fmla="*/ 850006 w 1300981"/>
              <a:gd name="connsiteY39" fmla="*/ 811369 h 1326776"/>
              <a:gd name="connsiteX40" fmla="*/ 785612 w 1300981"/>
              <a:gd name="connsiteY40" fmla="*/ 669702 h 1326776"/>
              <a:gd name="connsiteX41" fmla="*/ 798490 w 1300981"/>
              <a:gd name="connsiteY41" fmla="*/ 605307 h 1326776"/>
              <a:gd name="connsiteX42" fmla="*/ 850006 w 1300981"/>
              <a:gd name="connsiteY42" fmla="*/ 643944 h 1326776"/>
              <a:gd name="connsiteX43" fmla="*/ 901521 w 1300981"/>
              <a:gd name="connsiteY43" fmla="*/ 708338 h 1326776"/>
              <a:gd name="connsiteX44" fmla="*/ 1094705 w 1300981"/>
              <a:gd name="connsiteY44" fmla="*/ 991673 h 1326776"/>
              <a:gd name="connsiteX45" fmla="*/ 1146220 w 1300981"/>
              <a:gd name="connsiteY45" fmla="*/ 1043189 h 1326776"/>
              <a:gd name="connsiteX46" fmla="*/ 1223493 w 1300981"/>
              <a:gd name="connsiteY46" fmla="*/ 1120462 h 1326776"/>
              <a:gd name="connsiteX47" fmla="*/ 1210614 w 1300981"/>
              <a:gd name="connsiteY47" fmla="*/ 927279 h 1326776"/>
              <a:gd name="connsiteX48" fmla="*/ 1171978 w 1300981"/>
              <a:gd name="connsiteY48" fmla="*/ 811369 h 1326776"/>
              <a:gd name="connsiteX49" fmla="*/ 1017431 w 1300981"/>
              <a:gd name="connsiteY49" fmla="*/ 592428 h 1326776"/>
              <a:gd name="connsiteX50" fmla="*/ 927279 w 1300981"/>
              <a:gd name="connsiteY50" fmla="*/ 515155 h 1326776"/>
              <a:gd name="connsiteX51" fmla="*/ 901521 w 1300981"/>
              <a:gd name="connsiteY51" fmla="*/ 476518 h 1326776"/>
              <a:gd name="connsiteX52" fmla="*/ 927279 w 1300981"/>
              <a:gd name="connsiteY52" fmla="*/ 463640 h 1326776"/>
              <a:gd name="connsiteX53" fmla="*/ 991674 w 1300981"/>
              <a:gd name="connsiteY53" fmla="*/ 502276 h 1326776"/>
              <a:gd name="connsiteX54" fmla="*/ 1133341 w 1300981"/>
              <a:gd name="connsiteY54" fmla="*/ 618186 h 1326776"/>
              <a:gd name="connsiteX55" fmla="*/ 1249251 w 1300981"/>
              <a:gd name="connsiteY55" fmla="*/ 734096 h 1326776"/>
              <a:gd name="connsiteX56" fmla="*/ 1275009 w 1300981"/>
              <a:gd name="connsiteY56" fmla="*/ 772733 h 1326776"/>
              <a:gd name="connsiteX57" fmla="*/ 1300767 w 1300981"/>
              <a:gd name="connsiteY57" fmla="*/ 862885 h 1326776"/>
              <a:gd name="connsiteX58" fmla="*/ 1275009 w 1300981"/>
              <a:gd name="connsiteY58" fmla="*/ 824248 h 1326776"/>
              <a:gd name="connsiteX59" fmla="*/ 1210614 w 1300981"/>
              <a:gd name="connsiteY59" fmla="*/ 708338 h 1326776"/>
              <a:gd name="connsiteX60" fmla="*/ 1171978 w 1300981"/>
              <a:gd name="connsiteY60" fmla="*/ 605307 h 1326776"/>
              <a:gd name="connsiteX61" fmla="*/ 1094705 w 1300981"/>
              <a:gd name="connsiteY61" fmla="*/ 463640 h 1326776"/>
              <a:gd name="connsiteX62" fmla="*/ 1030310 w 1300981"/>
              <a:gd name="connsiteY62" fmla="*/ 347730 h 1326776"/>
              <a:gd name="connsiteX63" fmla="*/ 953037 w 1300981"/>
              <a:gd name="connsiteY63" fmla="*/ 270456 h 1326776"/>
              <a:gd name="connsiteX64" fmla="*/ 914400 w 1300981"/>
              <a:gd name="connsiteY64" fmla="*/ 244699 h 132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300981" h="1326776">
                <a:moveTo>
                  <a:pt x="785612" y="0"/>
                </a:moveTo>
                <a:cubicBezTo>
                  <a:pt x="772733" y="34344"/>
                  <a:pt x="764957" y="71062"/>
                  <a:pt x="746975" y="103031"/>
                </a:cubicBezTo>
                <a:cubicBezTo>
                  <a:pt x="725928" y="140447"/>
                  <a:pt x="669702" y="206062"/>
                  <a:pt x="669702" y="206062"/>
                </a:cubicBezTo>
                <a:cubicBezTo>
                  <a:pt x="641115" y="291823"/>
                  <a:pt x="665985" y="231502"/>
                  <a:pt x="566671" y="360609"/>
                </a:cubicBezTo>
                <a:cubicBezTo>
                  <a:pt x="553584" y="377622"/>
                  <a:pt x="528034" y="412124"/>
                  <a:pt x="528034" y="412124"/>
                </a:cubicBezTo>
                <a:cubicBezTo>
                  <a:pt x="523741" y="425003"/>
                  <a:pt x="521748" y="438894"/>
                  <a:pt x="515155" y="450761"/>
                </a:cubicBezTo>
                <a:cubicBezTo>
                  <a:pt x="500121" y="477822"/>
                  <a:pt x="473429" y="498666"/>
                  <a:pt x="463640" y="528034"/>
                </a:cubicBezTo>
                <a:cubicBezTo>
                  <a:pt x="445866" y="581355"/>
                  <a:pt x="458292" y="555375"/>
                  <a:pt x="425003" y="605307"/>
                </a:cubicBezTo>
                <a:cubicBezTo>
                  <a:pt x="420710" y="622479"/>
                  <a:pt x="419096" y="640554"/>
                  <a:pt x="412124" y="656823"/>
                </a:cubicBezTo>
                <a:cubicBezTo>
                  <a:pt x="406027" y="671050"/>
                  <a:pt x="391802" y="680966"/>
                  <a:pt x="386367" y="695459"/>
                </a:cubicBezTo>
                <a:cubicBezTo>
                  <a:pt x="311477" y="895170"/>
                  <a:pt x="434362" y="638108"/>
                  <a:pt x="347730" y="811369"/>
                </a:cubicBezTo>
                <a:cubicBezTo>
                  <a:pt x="343437" y="845713"/>
                  <a:pt x="346679" y="881873"/>
                  <a:pt x="334851" y="914400"/>
                </a:cubicBezTo>
                <a:cubicBezTo>
                  <a:pt x="328627" y="931517"/>
                  <a:pt x="307396" y="938660"/>
                  <a:pt x="296214" y="953037"/>
                </a:cubicBezTo>
                <a:cubicBezTo>
                  <a:pt x="292755" y="957485"/>
                  <a:pt x="221697" y="1068424"/>
                  <a:pt x="206062" y="1081825"/>
                </a:cubicBezTo>
                <a:cubicBezTo>
                  <a:pt x="191485" y="1094319"/>
                  <a:pt x="171216" y="1098058"/>
                  <a:pt x="154547" y="1107583"/>
                </a:cubicBezTo>
                <a:cubicBezTo>
                  <a:pt x="141108" y="1115263"/>
                  <a:pt x="128789" y="1124755"/>
                  <a:pt x="115910" y="1133341"/>
                </a:cubicBezTo>
                <a:cubicBezTo>
                  <a:pt x="107324" y="1146220"/>
                  <a:pt x="100225" y="1160226"/>
                  <a:pt x="90152" y="1171978"/>
                </a:cubicBezTo>
                <a:cubicBezTo>
                  <a:pt x="74348" y="1190416"/>
                  <a:pt x="52752" y="1203732"/>
                  <a:pt x="38637" y="1223493"/>
                </a:cubicBezTo>
                <a:cubicBezTo>
                  <a:pt x="30746" y="1234540"/>
                  <a:pt x="31829" y="1249988"/>
                  <a:pt x="25758" y="1262130"/>
                </a:cubicBezTo>
                <a:cubicBezTo>
                  <a:pt x="18836" y="1275974"/>
                  <a:pt x="8586" y="1287887"/>
                  <a:pt x="0" y="1300766"/>
                </a:cubicBezTo>
                <a:cubicBezTo>
                  <a:pt x="17172" y="1309352"/>
                  <a:pt x="32510" y="1329239"/>
                  <a:pt x="51516" y="1326524"/>
                </a:cubicBezTo>
                <a:cubicBezTo>
                  <a:pt x="69546" y="1323948"/>
                  <a:pt x="75930" y="1299265"/>
                  <a:pt x="90152" y="1287887"/>
                </a:cubicBezTo>
                <a:cubicBezTo>
                  <a:pt x="118989" y="1264817"/>
                  <a:pt x="152113" y="1247347"/>
                  <a:pt x="180305" y="1223493"/>
                </a:cubicBezTo>
                <a:cubicBezTo>
                  <a:pt x="251626" y="1163145"/>
                  <a:pt x="289719" y="1105724"/>
                  <a:pt x="347730" y="1030310"/>
                </a:cubicBezTo>
                <a:cubicBezTo>
                  <a:pt x="395410" y="968326"/>
                  <a:pt x="388207" y="976034"/>
                  <a:pt x="437882" y="901521"/>
                </a:cubicBezTo>
                <a:lnTo>
                  <a:pt x="463640" y="862885"/>
                </a:lnTo>
                <a:cubicBezTo>
                  <a:pt x="498787" y="757444"/>
                  <a:pt x="456644" y="867212"/>
                  <a:pt x="489397" y="991673"/>
                </a:cubicBezTo>
                <a:cubicBezTo>
                  <a:pt x="497275" y="1021611"/>
                  <a:pt x="526089" y="1041770"/>
                  <a:pt x="540913" y="1068947"/>
                </a:cubicBezTo>
                <a:cubicBezTo>
                  <a:pt x="551983" y="1089242"/>
                  <a:pt x="551312" y="1116062"/>
                  <a:pt x="566671" y="1133341"/>
                </a:cubicBezTo>
                <a:cubicBezTo>
                  <a:pt x="587238" y="1156478"/>
                  <a:pt x="643944" y="1184856"/>
                  <a:pt x="643944" y="1184856"/>
                </a:cubicBezTo>
                <a:cubicBezTo>
                  <a:pt x="728999" y="929699"/>
                  <a:pt x="569444" y="1420253"/>
                  <a:pt x="682581" y="515155"/>
                </a:cubicBezTo>
                <a:cubicBezTo>
                  <a:pt x="683228" y="509980"/>
                  <a:pt x="766420" y="538809"/>
                  <a:pt x="772733" y="540913"/>
                </a:cubicBezTo>
                <a:cubicBezTo>
                  <a:pt x="799569" y="581167"/>
                  <a:pt x="811238" y="597344"/>
                  <a:pt x="837127" y="643944"/>
                </a:cubicBezTo>
                <a:cubicBezTo>
                  <a:pt x="846451" y="660727"/>
                  <a:pt x="854299" y="678287"/>
                  <a:pt x="862885" y="695459"/>
                </a:cubicBezTo>
                <a:cubicBezTo>
                  <a:pt x="867178" y="738389"/>
                  <a:pt x="871674" y="781299"/>
                  <a:pt x="875764" y="824248"/>
                </a:cubicBezTo>
                <a:cubicBezTo>
                  <a:pt x="880260" y="871452"/>
                  <a:pt x="883679" y="918759"/>
                  <a:pt x="888643" y="965916"/>
                </a:cubicBezTo>
                <a:cubicBezTo>
                  <a:pt x="892266" y="1000337"/>
                  <a:pt x="897228" y="1034603"/>
                  <a:pt x="901521" y="1068947"/>
                </a:cubicBezTo>
                <a:cubicBezTo>
                  <a:pt x="905814" y="1051775"/>
                  <a:pt x="914400" y="1035131"/>
                  <a:pt x="914400" y="1017431"/>
                </a:cubicBezTo>
                <a:cubicBezTo>
                  <a:pt x="914400" y="995541"/>
                  <a:pt x="907280" y="974155"/>
                  <a:pt x="901521" y="953037"/>
                </a:cubicBezTo>
                <a:cubicBezTo>
                  <a:pt x="892502" y="919965"/>
                  <a:pt x="865372" y="844661"/>
                  <a:pt x="850006" y="811369"/>
                </a:cubicBezTo>
                <a:cubicBezTo>
                  <a:pt x="780904" y="661651"/>
                  <a:pt x="814703" y="756979"/>
                  <a:pt x="785612" y="669702"/>
                </a:cubicBezTo>
                <a:cubicBezTo>
                  <a:pt x="789905" y="648237"/>
                  <a:pt x="778166" y="613437"/>
                  <a:pt x="798490" y="605307"/>
                </a:cubicBezTo>
                <a:cubicBezTo>
                  <a:pt x="818420" y="597335"/>
                  <a:pt x="834828" y="628766"/>
                  <a:pt x="850006" y="643944"/>
                </a:cubicBezTo>
                <a:cubicBezTo>
                  <a:pt x="869443" y="663381"/>
                  <a:pt x="885999" y="685652"/>
                  <a:pt x="901521" y="708338"/>
                </a:cubicBezTo>
                <a:cubicBezTo>
                  <a:pt x="988727" y="835793"/>
                  <a:pt x="1005756" y="884934"/>
                  <a:pt x="1094705" y="991673"/>
                </a:cubicBezTo>
                <a:cubicBezTo>
                  <a:pt x="1110252" y="1010329"/>
                  <a:pt x="1130228" y="1024913"/>
                  <a:pt x="1146220" y="1043189"/>
                </a:cubicBezTo>
                <a:cubicBezTo>
                  <a:pt x="1213312" y="1119865"/>
                  <a:pt x="1153176" y="1073583"/>
                  <a:pt x="1223493" y="1120462"/>
                </a:cubicBezTo>
                <a:cubicBezTo>
                  <a:pt x="1252305" y="1034025"/>
                  <a:pt x="1240842" y="1088500"/>
                  <a:pt x="1210614" y="927279"/>
                </a:cubicBezTo>
                <a:cubicBezTo>
                  <a:pt x="1202364" y="883276"/>
                  <a:pt x="1190943" y="853092"/>
                  <a:pt x="1171978" y="811369"/>
                </a:cubicBezTo>
                <a:cubicBezTo>
                  <a:pt x="1128767" y="716306"/>
                  <a:pt x="1103455" y="678452"/>
                  <a:pt x="1017431" y="592428"/>
                </a:cubicBezTo>
                <a:cubicBezTo>
                  <a:pt x="954971" y="529968"/>
                  <a:pt x="986122" y="554384"/>
                  <a:pt x="927279" y="515155"/>
                </a:cubicBezTo>
                <a:cubicBezTo>
                  <a:pt x="918693" y="502276"/>
                  <a:pt x="907807" y="490663"/>
                  <a:pt x="901521" y="476518"/>
                </a:cubicBezTo>
                <a:cubicBezTo>
                  <a:pt x="830143" y="315917"/>
                  <a:pt x="896190" y="436006"/>
                  <a:pt x="927279" y="463640"/>
                </a:cubicBezTo>
                <a:cubicBezTo>
                  <a:pt x="945988" y="480270"/>
                  <a:pt x="971648" y="487257"/>
                  <a:pt x="991674" y="502276"/>
                </a:cubicBezTo>
                <a:cubicBezTo>
                  <a:pt x="1040485" y="538884"/>
                  <a:pt x="1085987" y="579711"/>
                  <a:pt x="1133341" y="618186"/>
                </a:cubicBezTo>
                <a:cubicBezTo>
                  <a:pt x="1210272" y="680692"/>
                  <a:pt x="1189493" y="654418"/>
                  <a:pt x="1249251" y="734096"/>
                </a:cubicBezTo>
                <a:cubicBezTo>
                  <a:pt x="1258538" y="746479"/>
                  <a:pt x="1268087" y="758889"/>
                  <a:pt x="1275009" y="772733"/>
                </a:cubicBezTo>
                <a:cubicBezTo>
                  <a:pt x="1278973" y="780660"/>
                  <a:pt x="1303518" y="860134"/>
                  <a:pt x="1300767" y="862885"/>
                </a:cubicBezTo>
                <a:cubicBezTo>
                  <a:pt x="1289822" y="873830"/>
                  <a:pt x="1281931" y="838092"/>
                  <a:pt x="1275009" y="824248"/>
                </a:cubicBezTo>
                <a:cubicBezTo>
                  <a:pt x="1215982" y="706195"/>
                  <a:pt x="1286610" y="809666"/>
                  <a:pt x="1210614" y="708338"/>
                </a:cubicBezTo>
                <a:cubicBezTo>
                  <a:pt x="1197735" y="673994"/>
                  <a:pt x="1186427" y="639020"/>
                  <a:pt x="1171978" y="605307"/>
                </a:cubicBezTo>
                <a:cubicBezTo>
                  <a:pt x="1110487" y="461828"/>
                  <a:pt x="1158292" y="590815"/>
                  <a:pt x="1094705" y="463640"/>
                </a:cubicBezTo>
                <a:cubicBezTo>
                  <a:pt x="1062315" y="398859"/>
                  <a:pt x="1111526" y="428947"/>
                  <a:pt x="1030310" y="347730"/>
                </a:cubicBezTo>
                <a:cubicBezTo>
                  <a:pt x="1004552" y="321972"/>
                  <a:pt x="987595" y="281974"/>
                  <a:pt x="953037" y="270456"/>
                </a:cubicBezTo>
                <a:cubicBezTo>
                  <a:pt x="910327" y="256221"/>
                  <a:pt x="914400" y="271154"/>
                  <a:pt x="914400" y="244699"/>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2" name="フリーフォーム 11"/>
          <p:cNvSpPr/>
          <p:nvPr/>
        </p:nvSpPr>
        <p:spPr>
          <a:xfrm>
            <a:off x="3541540" y="4121239"/>
            <a:ext cx="1584252" cy="1596981"/>
          </a:xfrm>
          <a:custGeom>
            <a:avLst/>
            <a:gdLst>
              <a:gd name="connsiteX0" fmla="*/ 682730 w 1584252"/>
              <a:gd name="connsiteY0" fmla="*/ 0 h 1596981"/>
              <a:gd name="connsiteX1" fmla="*/ 656973 w 1584252"/>
              <a:gd name="connsiteY1" fmla="*/ 64395 h 1596981"/>
              <a:gd name="connsiteX2" fmla="*/ 631215 w 1584252"/>
              <a:gd name="connsiteY2" fmla="*/ 115910 h 1596981"/>
              <a:gd name="connsiteX3" fmla="*/ 579699 w 1584252"/>
              <a:gd name="connsiteY3" fmla="*/ 231820 h 1596981"/>
              <a:gd name="connsiteX4" fmla="*/ 541063 w 1584252"/>
              <a:gd name="connsiteY4" fmla="*/ 321972 h 1596981"/>
              <a:gd name="connsiteX5" fmla="*/ 489547 w 1584252"/>
              <a:gd name="connsiteY5" fmla="*/ 437882 h 1596981"/>
              <a:gd name="connsiteX6" fmla="*/ 476668 w 1584252"/>
              <a:gd name="connsiteY6" fmla="*/ 502276 h 1596981"/>
              <a:gd name="connsiteX7" fmla="*/ 425153 w 1584252"/>
              <a:gd name="connsiteY7" fmla="*/ 643944 h 1596981"/>
              <a:gd name="connsiteX8" fmla="*/ 412274 w 1584252"/>
              <a:gd name="connsiteY8" fmla="*/ 682581 h 1596981"/>
              <a:gd name="connsiteX9" fmla="*/ 309243 w 1584252"/>
              <a:gd name="connsiteY9" fmla="*/ 798491 h 1596981"/>
              <a:gd name="connsiteX10" fmla="*/ 270606 w 1584252"/>
              <a:gd name="connsiteY10" fmla="*/ 811369 h 1596981"/>
              <a:gd name="connsiteX11" fmla="*/ 219091 w 1584252"/>
              <a:gd name="connsiteY11" fmla="*/ 850006 h 1596981"/>
              <a:gd name="connsiteX12" fmla="*/ 103181 w 1584252"/>
              <a:gd name="connsiteY12" fmla="*/ 991674 h 1596981"/>
              <a:gd name="connsiteX13" fmla="*/ 77423 w 1584252"/>
              <a:gd name="connsiteY13" fmla="*/ 1043189 h 1596981"/>
              <a:gd name="connsiteX14" fmla="*/ 64545 w 1584252"/>
              <a:gd name="connsiteY14" fmla="*/ 1107584 h 1596981"/>
              <a:gd name="connsiteX15" fmla="*/ 38787 w 1584252"/>
              <a:gd name="connsiteY15" fmla="*/ 1249251 h 1596981"/>
              <a:gd name="connsiteX16" fmla="*/ 25908 w 1584252"/>
              <a:gd name="connsiteY16" fmla="*/ 1300767 h 1596981"/>
              <a:gd name="connsiteX17" fmla="*/ 38787 w 1584252"/>
              <a:gd name="connsiteY17" fmla="*/ 1416676 h 1596981"/>
              <a:gd name="connsiteX18" fmla="*/ 77423 w 1584252"/>
              <a:gd name="connsiteY18" fmla="*/ 1442434 h 1596981"/>
              <a:gd name="connsiteX19" fmla="*/ 244849 w 1584252"/>
              <a:gd name="connsiteY19" fmla="*/ 1429555 h 1596981"/>
              <a:gd name="connsiteX20" fmla="*/ 283485 w 1584252"/>
              <a:gd name="connsiteY20" fmla="*/ 1416676 h 1596981"/>
              <a:gd name="connsiteX21" fmla="*/ 386516 w 1584252"/>
              <a:gd name="connsiteY21" fmla="*/ 1326524 h 1596981"/>
              <a:gd name="connsiteX22" fmla="*/ 425153 w 1584252"/>
              <a:gd name="connsiteY22" fmla="*/ 1249251 h 1596981"/>
              <a:gd name="connsiteX23" fmla="*/ 476668 w 1584252"/>
              <a:gd name="connsiteY23" fmla="*/ 1133341 h 1596981"/>
              <a:gd name="connsiteX24" fmla="*/ 515305 w 1584252"/>
              <a:gd name="connsiteY24" fmla="*/ 991674 h 1596981"/>
              <a:gd name="connsiteX25" fmla="*/ 579699 w 1584252"/>
              <a:gd name="connsiteY25" fmla="*/ 862885 h 1596981"/>
              <a:gd name="connsiteX26" fmla="*/ 618336 w 1584252"/>
              <a:gd name="connsiteY26" fmla="*/ 695460 h 1596981"/>
              <a:gd name="connsiteX27" fmla="*/ 644094 w 1584252"/>
              <a:gd name="connsiteY27" fmla="*/ 643944 h 1596981"/>
              <a:gd name="connsiteX28" fmla="*/ 682730 w 1584252"/>
              <a:gd name="connsiteY28" fmla="*/ 502276 h 1596981"/>
              <a:gd name="connsiteX29" fmla="*/ 708488 w 1584252"/>
              <a:gd name="connsiteY29" fmla="*/ 463640 h 1596981"/>
              <a:gd name="connsiteX30" fmla="*/ 747125 w 1584252"/>
              <a:gd name="connsiteY30" fmla="*/ 450761 h 1596981"/>
              <a:gd name="connsiteX31" fmla="*/ 824398 w 1584252"/>
              <a:gd name="connsiteY31" fmla="*/ 463640 h 1596981"/>
              <a:gd name="connsiteX32" fmla="*/ 991823 w 1584252"/>
              <a:gd name="connsiteY32" fmla="*/ 734096 h 1596981"/>
              <a:gd name="connsiteX33" fmla="*/ 1094854 w 1584252"/>
              <a:gd name="connsiteY33" fmla="*/ 1107584 h 1596981"/>
              <a:gd name="connsiteX34" fmla="*/ 1146370 w 1584252"/>
              <a:gd name="connsiteY34" fmla="*/ 1262130 h 1596981"/>
              <a:gd name="connsiteX35" fmla="*/ 1249401 w 1584252"/>
              <a:gd name="connsiteY35" fmla="*/ 1558344 h 1596981"/>
              <a:gd name="connsiteX36" fmla="*/ 1275159 w 1584252"/>
              <a:gd name="connsiteY36" fmla="*/ 1596981 h 1596981"/>
              <a:gd name="connsiteX37" fmla="*/ 1236522 w 1584252"/>
              <a:gd name="connsiteY37" fmla="*/ 1339403 h 1596981"/>
              <a:gd name="connsiteX38" fmla="*/ 1004702 w 1584252"/>
              <a:gd name="connsiteY38" fmla="*/ 656823 h 1596981"/>
              <a:gd name="connsiteX39" fmla="*/ 721367 w 1584252"/>
              <a:gd name="connsiteY39" fmla="*/ 270457 h 1596981"/>
              <a:gd name="connsiteX40" fmla="*/ 592578 w 1584252"/>
              <a:gd name="connsiteY40" fmla="*/ 206062 h 1596981"/>
              <a:gd name="connsiteX41" fmla="*/ 399395 w 1584252"/>
              <a:gd name="connsiteY41" fmla="*/ 167426 h 1596981"/>
              <a:gd name="connsiteX42" fmla="*/ 270606 w 1584252"/>
              <a:gd name="connsiteY42" fmla="*/ 193184 h 1596981"/>
              <a:gd name="connsiteX43" fmla="*/ 257728 w 1584252"/>
              <a:gd name="connsiteY43" fmla="*/ 231820 h 1596981"/>
              <a:gd name="connsiteX44" fmla="*/ 231970 w 1584252"/>
              <a:gd name="connsiteY44" fmla="*/ 270457 h 1596981"/>
              <a:gd name="connsiteX45" fmla="*/ 51666 w 1584252"/>
              <a:gd name="connsiteY45" fmla="*/ 682581 h 1596981"/>
              <a:gd name="connsiteX46" fmla="*/ 13029 w 1584252"/>
              <a:gd name="connsiteY46" fmla="*/ 862885 h 1596981"/>
              <a:gd name="connsiteX47" fmla="*/ 150 w 1584252"/>
              <a:gd name="connsiteY47" fmla="*/ 1056068 h 1596981"/>
              <a:gd name="connsiteX48" fmla="*/ 25908 w 1584252"/>
              <a:gd name="connsiteY48" fmla="*/ 1416676 h 1596981"/>
              <a:gd name="connsiteX49" fmla="*/ 90302 w 1584252"/>
              <a:gd name="connsiteY49" fmla="*/ 1481071 h 1596981"/>
              <a:gd name="connsiteX50" fmla="*/ 180454 w 1584252"/>
              <a:gd name="connsiteY50" fmla="*/ 1519707 h 1596981"/>
              <a:gd name="connsiteX51" fmla="*/ 438032 w 1584252"/>
              <a:gd name="connsiteY51" fmla="*/ 1571223 h 1596981"/>
              <a:gd name="connsiteX52" fmla="*/ 1056218 w 1584252"/>
              <a:gd name="connsiteY52" fmla="*/ 1532586 h 1596981"/>
              <a:gd name="connsiteX53" fmla="*/ 1210764 w 1584252"/>
              <a:gd name="connsiteY53" fmla="*/ 1481071 h 1596981"/>
              <a:gd name="connsiteX54" fmla="*/ 1262280 w 1584252"/>
              <a:gd name="connsiteY54" fmla="*/ 1390919 h 1596981"/>
              <a:gd name="connsiteX55" fmla="*/ 1300916 w 1584252"/>
              <a:gd name="connsiteY55" fmla="*/ 1275009 h 1596981"/>
              <a:gd name="connsiteX56" fmla="*/ 1313795 w 1584252"/>
              <a:gd name="connsiteY56" fmla="*/ 1184857 h 1596981"/>
              <a:gd name="connsiteX57" fmla="*/ 1300916 w 1584252"/>
              <a:gd name="connsiteY57" fmla="*/ 978795 h 1596981"/>
              <a:gd name="connsiteX58" fmla="*/ 1236522 w 1584252"/>
              <a:gd name="connsiteY58" fmla="*/ 914400 h 1596981"/>
              <a:gd name="connsiteX59" fmla="*/ 1159249 w 1584252"/>
              <a:gd name="connsiteY59" fmla="*/ 824248 h 1596981"/>
              <a:gd name="connsiteX60" fmla="*/ 798640 w 1584252"/>
              <a:gd name="connsiteY60" fmla="*/ 643944 h 1596981"/>
              <a:gd name="connsiteX61" fmla="*/ 695609 w 1584252"/>
              <a:gd name="connsiteY61" fmla="*/ 618186 h 1596981"/>
              <a:gd name="connsiteX62" fmla="*/ 553942 w 1584252"/>
              <a:gd name="connsiteY62" fmla="*/ 631065 h 1596981"/>
              <a:gd name="connsiteX63" fmla="*/ 528184 w 1584252"/>
              <a:gd name="connsiteY63" fmla="*/ 682581 h 1596981"/>
              <a:gd name="connsiteX64" fmla="*/ 553942 w 1584252"/>
              <a:gd name="connsiteY64" fmla="*/ 888643 h 1596981"/>
              <a:gd name="connsiteX65" fmla="*/ 618336 w 1584252"/>
              <a:gd name="connsiteY65" fmla="*/ 927279 h 1596981"/>
              <a:gd name="connsiteX66" fmla="*/ 798640 w 1584252"/>
              <a:gd name="connsiteY66" fmla="*/ 991674 h 1596981"/>
              <a:gd name="connsiteX67" fmla="*/ 1081975 w 1584252"/>
              <a:gd name="connsiteY67" fmla="*/ 927279 h 1596981"/>
              <a:gd name="connsiteX68" fmla="*/ 1133491 w 1584252"/>
              <a:gd name="connsiteY68" fmla="*/ 862885 h 1596981"/>
              <a:gd name="connsiteX69" fmla="*/ 1172128 w 1584252"/>
              <a:gd name="connsiteY69" fmla="*/ 824248 h 1596981"/>
              <a:gd name="connsiteX70" fmla="*/ 1197885 w 1584252"/>
              <a:gd name="connsiteY70" fmla="*/ 888643 h 1596981"/>
              <a:gd name="connsiteX71" fmla="*/ 1185006 w 1584252"/>
              <a:gd name="connsiteY71" fmla="*/ 1094705 h 1596981"/>
              <a:gd name="connsiteX72" fmla="*/ 1146370 w 1584252"/>
              <a:gd name="connsiteY72" fmla="*/ 1146220 h 1596981"/>
              <a:gd name="connsiteX73" fmla="*/ 1081975 w 1584252"/>
              <a:gd name="connsiteY73" fmla="*/ 1184857 h 1596981"/>
              <a:gd name="connsiteX74" fmla="*/ 850156 w 1584252"/>
              <a:gd name="connsiteY74" fmla="*/ 1107584 h 1596981"/>
              <a:gd name="connsiteX75" fmla="*/ 682730 w 1584252"/>
              <a:gd name="connsiteY75" fmla="*/ 875764 h 1596981"/>
              <a:gd name="connsiteX76" fmla="*/ 695609 w 1584252"/>
              <a:gd name="connsiteY76" fmla="*/ 605307 h 1596981"/>
              <a:gd name="connsiteX77" fmla="*/ 798640 w 1584252"/>
              <a:gd name="connsiteY77" fmla="*/ 528034 h 1596981"/>
              <a:gd name="connsiteX78" fmla="*/ 1030460 w 1584252"/>
              <a:gd name="connsiteY78" fmla="*/ 425003 h 1596981"/>
              <a:gd name="connsiteX79" fmla="*/ 1236522 w 1584252"/>
              <a:gd name="connsiteY79" fmla="*/ 437882 h 1596981"/>
              <a:gd name="connsiteX80" fmla="*/ 1313795 w 1584252"/>
              <a:gd name="connsiteY80" fmla="*/ 515155 h 1596981"/>
              <a:gd name="connsiteX81" fmla="*/ 1416826 w 1584252"/>
              <a:gd name="connsiteY81" fmla="*/ 734096 h 1596981"/>
              <a:gd name="connsiteX82" fmla="*/ 1365311 w 1584252"/>
              <a:gd name="connsiteY82" fmla="*/ 1159099 h 1596981"/>
              <a:gd name="connsiteX83" fmla="*/ 1288037 w 1584252"/>
              <a:gd name="connsiteY83" fmla="*/ 1262130 h 1596981"/>
              <a:gd name="connsiteX84" fmla="*/ 1197885 w 1584252"/>
              <a:gd name="connsiteY84" fmla="*/ 1339403 h 1596981"/>
              <a:gd name="connsiteX85" fmla="*/ 1043339 w 1584252"/>
              <a:gd name="connsiteY85" fmla="*/ 1403798 h 1596981"/>
              <a:gd name="connsiteX86" fmla="*/ 824398 w 1584252"/>
              <a:gd name="connsiteY86" fmla="*/ 1378040 h 1596981"/>
              <a:gd name="connsiteX87" fmla="*/ 708488 w 1584252"/>
              <a:gd name="connsiteY87" fmla="*/ 1275009 h 1596981"/>
              <a:gd name="connsiteX88" fmla="*/ 682730 w 1584252"/>
              <a:gd name="connsiteY88" fmla="*/ 1197736 h 1596981"/>
              <a:gd name="connsiteX89" fmla="*/ 747125 w 1584252"/>
              <a:gd name="connsiteY89" fmla="*/ 914400 h 1596981"/>
              <a:gd name="connsiteX90" fmla="*/ 785761 w 1584252"/>
              <a:gd name="connsiteY90" fmla="*/ 901522 h 1596981"/>
              <a:gd name="connsiteX91" fmla="*/ 991823 w 1584252"/>
              <a:gd name="connsiteY91" fmla="*/ 914400 h 1596981"/>
              <a:gd name="connsiteX92" fmla="*/ 1069097 w 1584252"/>
              <a:gd name="connsiteY92" fmla="*/ 965916 h 1596981"/>
              <a:gd name="connsiteX93" fmla="*/ 1197885 w 1584252"/>
              <a:gd name="connsiteY93" fmla="*/ 1094705 h 1596981"/>
              <a:gd name="connsiteX94" fmla="*/ 1249401 w 1584252"/>
              <a:gd name="connsiteY94" fmla="*/ 1171978 h 1596981"/>
              <a:gd name="connsiteX95" fmla="*/ 1288037 w 1584252"/>
              <a:gd name="connsiteY95" fmla="*/ 1236372 h 1596981"/>
              <a:gd name="connsiteX96" fmla="*/ 1391068 w 1584252"/>
              <a:gd name="connsiteY96" fmla="*/ 1352282 h 1596981"/>
              <a:gd name="connsiteX97" fmla="*/ 1545615 w 1584252"/>
              <a:gd name="connsiteY97" fmla="*/ 1326524 h 1596981"/>
              <a:gd name="connsiteX98" fmla="*/ 1584252 w 1584252"/>
              <a:gd name="connsiteY98" fmla="*/ 1313646 h 159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584252" h="1596981">
                <a:moveTo>
                  <a:pt x="682730" y="0"/>
                </a:moveTo>
                <a:cubicBezTo>
                  <a:pt x="674144" y="21465"/>
                  <a:pt x="666362" y="43269"/>
                  <a:pt x="656973" y="64395"/>
                </a:cubicBezTo>
                <a:cubicBezTo>
                  <a:pt x="649176" y="81939"/>
                  <a:pt x="638345" y="98085"/>
                  <a:pt x="631215" y="115910"/>
                </a:cubicBezTo>
                <a:cubicBezTo>
                  <a:pt x="585236" y="230857"/>
                  <a:pt x="629255" y="157487"/>
                  <a:pt x="579699" y="231820"/>
                </a:cubicBezTo>
                <a:cubicBezTo>
                  <a:pt x="545634" y="368090"/>
                  <a:pt x="591884" y="207625"/>
                  <a:pt x="541063" y="321972"/>
                </a:cubicBezTo>
                <a:cubicBezTo>
                  <a:pt x="479758" y="459908"/>
                  <a:pt x="547841" y="350444"/>
                  <a:pt x="489547" y="437882"/>
                </a:cubicBezTo>
                <a:cubicBezTo>
                  <a:pt x="485254" y="459347"/>
                  <a:pt x="482427" y="481158"/>
                  <a:pt x="476668" y="502276"/>
                </a:cubicBezTo>
                <a:cubicBezTo>
                  <a:pt x="458626" y="568430"/>
                  <a:pt x="448201" y="582483"/>
                  <a:pt x="425153" y="643944"/>
                </a:cubicBezTo>
                <a:cubicBezTo>
                  <a:pt x="420386" y="656655"/>
                  <a:pt x="418345" y="670439"/>
                  <a:pt x="412274" y="682581"/>
                </a:cubicBezTo>
                <a:cubicBezTo>
                  <a:pt x="395094" y="716940"/>
                  <a:pt x="329719" y="791666"/>
                  <a:pt x="309243" y="798491"/>
                </a:cubicBezTo>
                <a:lnTo>
                  <a:pt x="270606" y="811369"/>
                </a:lnTo>
                <a:cubicBezTo>
                  <a:pt x="253434" y="824248"/>
                  <a:pt x="235388" y="836037"/>
                  <a:pt x="219091" y="850006"/>
                </a:cubicBezTo>
                <a:cubicBezTo>
                  <a:pt x="180551" y="883041"/>
                  <a:pt x="119606" y="958824"/>
                  <a:pt x="103181" y="991674"/>
                </a:cubicBezTo>
                <a:lnTo>
                  <a:pt x="77423" y="1043189"/>
                </a:lnTo>
                <a:cubicBezTo>
                  <a:pt x="73130" y="1064654"/>
                  <a:pt x="68461" y="1086047"/>
                  <a:pt x="64545" y="1107584"/>
                </a:cubicBezTo>
                <a:cubicBezTo>
                  <a:pt x="50568" y="1184461"/>
                  <a:pt x="54691" y="1177683"/>
                  <a:pt x="38787" y="1249251"/>
                </a:cubicBezTo>
                <a:cubicBezTo>
                  <a:pt x="34947" y="1266530"/>
                  <a:pt x="30201" y="1283595"/>
                  <a:pt x="25908" y="1300767"/>
                </a:cubicBezTo>
                <a:cubicBezTo>
                  <a:pt x="30201" y="1339403"/>
                  <a:pt x="25502" y="1380142"/>
                  <a:pt x="38787" y="1416676"/>
                </a:cubicBezTo>
                <a:cubicBezTo>
                  <a:pt x="44077" y="1431222"/>
                  <a:pt x="61975" y="1441468"/>
                  <a:pt x="77423" y="1442434"/>
                </a:cubicBezTo>
                <a:cubicBezTo>
                  <a:pt x="133288" y="1445926"/>
                  <a:pt x="189040" y="1433848"/>
                  <a:pt x="244849" y="1429555"/>
                </a:cubicBezTo>
                <a:cubicBezTo>
                  <a:pt x="257728" y="1425262"/>
                  <a:pt x="271698" y="1423411"/>
                  <a:pt x="283485" y="1416676"/>
                </a:cubicBezTo>
                <a:cubicBezTo>
                  <a:pt x="310177" y="1401423"/>
                  <a:pt x="369888" y="1350278"/>
                  <a:pt x="386516" y="1326524"/>
                </a:cubicBezTo>
                <a:cubicBezTo>
                  <a:pt x="403031" y="1302932"/>
                  <a:pt x="412975" y="1275347"/>
                  <a:pt x="425153" y="1249251"/>
                </a:cubicBezTo>
                <a:cubicBezTo>
                  <a:pt x="443033" y="1210937"/>
                  <a:pt x="462701" y="1173248"/>
                  <a:pt x="476668" y="1133341"/>
                </a:cubicBezTo>
                <a:cubicBezTo>
                  <a:pt x="492838" y="1087142"/>
                  <a:pt x="497880" y="1037414"/>
                  <a:pt x="515305" y="991674"/>
                </a:cubicBezTo>
                <a:cubicBezTo>
                  <a:pt x="532392" y="946822"/>
                  <a:pt x="561424" y="907267"/>
                  <a:pt x="579699" y="862885"/>
                </a:cubicBezTo>
                <a:cubicBezTo>
                  <a:pt x="637190" y="723264"/>
                  <a:pt x="579799" y="823915"/>
                  <a:pt x="618336" y="695460"/>
                </a:cubicBezTo>
                <a:cubicBezTo>
                  <a:pt x="623853" y="677071"/>
                  <a:pt x="635508" y="661116"/>
                  <a:pt x="644094" y="643944"/>
                </a:cubicBezTo>
                <a:cubicBezTo>
                  <a:pt x="651005" y="609388"/>
                  <a:pt x="664058" y="530283"/>
                  <a:pt x="682730" y="502276"/>
                </a:cubicBezTo>
                <a:cubicBezTo>
                  <a:pt x="691316" y="489397"/>
                  <a:pt x="696401" y="473309"/>
                  <a:pt x="708488" y="463640"/>
                </a:cubicBezTo>
                <a:cubicBezTo>
                  <a:pt x="719089" y="455159"/>
                  <a:pt x="734246" y="455054"/>
                  <a:pt x="747125" y="450761"/>
                </a:cubicBezTo>
                <a:cubicBezTo>
                  <a:pt x="772883" y="455054"/>
                  <a:pt x="804572" y="446646"/>
                  <a:pt x="824398" y="463640"/>
                </a:cubicBezTo>
                <a:cubicBezTo>
                  <a:pt x="879622" y="510975"/>
                  <a:pt x="963819" y="662529"/>
                  <a:pt x="991823" y="734096"/>
                </a:cubicBezTo>
                <a:cubicBezTo>
                  <a:pt x="1039651" y="856323"/>
                  <a:pt x="1058897" y="981734"/>
                  <a:pt x="1094854" y="1107584"/>
                </a:cubicBezTo>
                <a:cubicBezTo>
                  <a:pt x="1109772" y="1159797"/>
                  <a:pt x="1130275" y="1210268"/>
                  <a:pt x="1146370" y="1262130"/>
                </a:cubicBezTo>
                <a:cubicBezTo>
                  <a:pt x="1200968" y="1438056"/>
                  <a:pt x="1183528" y="1439774"/>
                  <a:pt x="1249401" y="1558344"/>
                </a:cubicBezTo>
                <a:cubicBezTo>
                  <a:pt x="1256918" y="1571875"/>
                  <a:pt x="1266573" y="1584102"/>
                  <a:pt x="1275159" y="1596981"/>
                </a:cubicBezTo>
                <a:cubicBezTo>
                  <a:pt x="1262280" y="1511122"/>
                  <a:pt x="1256044" y="1424000"/>
                  <a:pt x="1236522" y="1339403"/>
                </a:cubicBezTo>
                <a:cubicBezTo>
                  <a:pt x="1183876" y="1111270"/>
                  <a:pt x="1115092" y="867091"/>
                  <a:pt x="1004702" y="656823"/>
                </a:cubicBezTo>
                <a:cubicBezTo>
                  <a:pt x="950460" y="553504"/>
                  <a:pt x="826152" y="354285"/>
                  <a:pt x="721367" y="270457"/>
                </a:cubicBezTo>
                <a:cubicBezTo>
                  <a:pt x="683888" y="240474"/>
                  <a:pt x="637311" y="223458"/>
                  <a:pt x="592578" y="206062"/>
                </a:cubicBezTo>
                <a:cubicBezTo>
                  <a:pt x="534889" y="183627"/>
                  <a:pt x="460459" y="176149"/>
                  <a:pt x="399395" y="167426"/>
                </a:cubicBezTo>
                <a:cubicBezTo>
                  <a:pt x="356465" y="176012"/>
                  <a:pt x="310462" y="175068"/>
                  <a:pt x="270606" y="193184"/>
                </a:cubicBezTo>
                <a:cubicBezTo>
                  <a:pt x="258248" y="198801"/>
                  <a:pt x="263799" y="219678"/>
                  <a:pt x="257728" y="231820"/>
                </a:cubicBezTo>
                <a:cubicBezTo>
                  <a:pt x="250806" y="245665"/>
                  <a:pt x="239152" y="256746"/>
                  <a:pt x="231970" y="270457"/>
                </a:cubicBezTo>
                <a:cubicBezTo>
                  <a:pt x="151434" y="424207"/>
                  <a:pt x="97903" y="520752"/>
                  <a:pt x="51666" y="682581"/>
                </a:cubicBezTo>
                <a:cubicBezTo>
                  <a:pt x="34780" y="741682"/>
                  <a:pt x="25908" y="802784"/>
                  <a:pt x="13029" y="862885"/>
                </a:cubicBezTo>
                <a:cubicBezTo>
                  <a:pt x="8736" y="927279"/>
                  <a:pt x="-1350" y="991548"/>
                  <a:pt x="150" y="1056068"/>
                </a:cubicBezTo>
                <a:cubicBezTo>
                  <a:pt x="2952" y="1176544"/>
                  <a:pt x="902" y="1298790"/>
                  <a:pt x="25908" y="1416676"/>
                </a:cubicBezTo>
                <a:cubicBezTo>
                  <a:pt x="32207" y="1446371"/>
                  <a:pt x="65044" y="1464233"/>
                  <a:pt x="90302" y="1481071"/>
                </a:cubicBezTo>
                <a:cubicBezTo>
                  <a:pt x="117505" y="1499206"/>
                  <a:pt x="149842" y="1508227"/>
                  <a:pt x="180454" y="1519707"/>
                </a:cubicBezTo>
                <a:cubicBezTo>
                  <a:pt x="317752" y="1571194"/>
                  <a:pt x="283277" y="1557154"/>
                  <a:pt x="438032" y="1571223"/>
                </a:cubicBezTo>
                <a:cubicBezTo>
                  <a:pt x="644094" y="1558344"/>
                  <a:pt x="851145" y="1556511"/>
                  <a:pt x="1056218" y="1532586"/>
                </a:cubicBezTo>
                <a:cubicBezTo>
                  <a:pt x="1110154" y="1526293"/>
                  <a:pt x="1210764" y="1481071"/>
                  <a:pt x="1210764" y="1481071"/>
                </a:cubicBezTo>
                <a:cubicBezTo>
                  <a:pt x="1267849" y="1423986"/>
                  <a:pt x="1239219" y="1465868"/>
                  <a:pt x="1262280" y="1390919"/>
                </a:cubicBezTo>
                <a:cubicBezTo>
                  <a:pt x="1274257" y="1351993"/>
                  <a:pt x="1300916" y="1275009"/>
                  <a:pt x="1300916" y="1275009"/>
                </a:cubicBezTo>
                <a:cubicBezTo>
                  <a:pt x="1305209" y="1244958"/>
                  <a:pt x="1309179" y="1214860"/>
                  <a:pt x="1313795" y="1184857"/>
                </a:cubicBezTo>
                <a:cubicBezTo>
                  <a:pt x="1326621" y="1101486"/>
                  <a:pt x="1343950" y="1071012"/>
                  <a:pt x="1300916" y="978795"/>
                </a:cubicBezTo>
                <a:cubicBezTo>
                  <a:pt x="1288079" y="951287"/>
                  <a:pt x="1257034" y="936777"/>
                  <a:pt x="1236522" y="914400"/>
                </a:cubicBezTo>
                <a:cubicBezTo>
                  <a:pt x="1209778" y="885224"/>
                  <a:pt x="1190567" y="848448"/>
                  <a:pt x="1159249" y="824248"/>
                </a:cubicBezTo>
                <a:cubicBezTo>
                  <a:pt x="1010262" y="709122"/>
                  <a:pt x="960895" y="692621"/>
                  <a:pt x="798640" y="643944"/>
                </a:cubicBezTo>
                <a:cubicBezTo>
                  <a:pt x="764732" y="633772"/>
                  <a:pt x="729953" y="626772"/>
                  <a:pt x="695609" y="618186"/>
                </a:cubicBezTo>
                <a:cubicBezTo>
                  <a:pt x="648387" y="622479"/>
                  <a:pt x="598198" y="614043"/>
                  <a:pt x="553942" y="631065"/>
                </a:cubicBezTo>
                <a:cubicBezTo>
                  <a:pt x="536023" y="637957"/>
                  <a:pt x="528184" y="663382"/>
                  <a:pt x="528184" y="682581"/>
                </a:cubicBezTo>
                <a:cubicBezTo>
                  <a:pt x="528184" y="751803"/>
                  <a:pt x="530012" y="823689"/>
                  <a:pt x="553942" y="888643"/>
                </a:cubicBezTo>
                <a:cubicBezTo>
                  <a:pt x="562596" y="912131"/>
                  <a:pt x="595947" y="916084"/>
                  <a:pt x="618336" y="927279"/>
                </a:cubicBezTo>
                <a:cubicBezTo>
                  <a:pt x="697590" y="966906"/>
                  <a:pt x="714929" y="967756"/>
                  <a:pt x="798640" y="991674"/>
                </a:cubicBezTo>
                <a:cubicBezTo>
                  <a:pt x="884586" y="980931"/>
                  <a:pt x="1004648" y="989141"/>
                  <a:pt x="1081975" y="927279"/>
                </a:cubicBezTo>
                <a:cubicBezTo>
                  <a:pt x="1103440" y="910107"/>
                  <a:pt x="1115390" y="883572"/>
                  <a:pt x="1133491" y="862885"/>
                </a:cubicBezTo>
                <a:cubicBezTo>
                  <a:pt x="1145485" y="849178"/>
                  <a:pt x="1159249" y="837127"/>
                  <a:pt x="1172128" y="824248"/>
                </a:cubicBezTo>
                <a:cubicBezTo>
                  <a:pt x="1180714" y="845713"/>
                  <a:pt x="1191242" y="866500"/>
                  <a:pt x="1197885" y="888643"/>
                </a:cubicBezTo>
                <a:cubicBezTo>
                  <a:pt x="1220701" y="964698"/>
                  <a:pt x="1213531" y="1009129"/>
                  <a:pt x="1185006" y="1094705"/>
                </a:cubicBezTo>
                <a:cubicBezTo>
                  <a:pt x="1178218" y="1115068"/>
                  <a:pt x="1162524" y="1132086"/>
                  <a:pt x="1146370" y="1146220"/>
                </a:cubicBezTo>
                <a:cubicBezTo>
                  <a:pt x="1127531" y="1162704"/>
                  <a:pt x="1103440" y="1171978"/>
                  <a:pt x="1081975" y="1184857"/>
                </a:cubicBezTo>
                <a:cubicBezTo>
                  <a:pt x="1007212" y="1168243"/>
                  <a:pt x="914187" y="1155607"/>
                  <a:pt x="850156" y="1107584"/>
                </a:cubicBezTo>
                <a:cubicBezTo>
                  <a:pt x="779803" y="1054820"/>
                  <a:pt x="725595" y="947204"/>
                  <a:pt x="682730" y="875764"/>
                </a:cubicBezTo>
                <a:cubicBezTo>
                  <a:pt x="671683" y="787385"/>
                  <a:pt x="650176" y="691630"/>
                  <a:pt x="695609" y="605307"/>
                </a:cubicBezTo>
                <a:cubicBezTo>
                  <a:pt x="715603" y="567318"/>
                  <a:pt x="763264" y="552355"/>
                  <a:pt x="798640" y="528034"/>
                </a:cubicBezTo>
                <a:cubicBezTo>
                  <a:pt x="916930" y="446710"/>
                  <a:pt x="888055" y="467725"/>
                  <a:pt x="1030460" y="425003"/>
                </a:cubicBezTo>
                <a:lnTo>
                  <a:pt x="1236522" y="437882"/>
                </a:lnTo>
                <a:cubicBezTo>
                  <a:pt x="1271234" y="448927"/>
                  <a:pt x="1291585" y="486282"/>
                  <a:pt x="1313795" y="515155"/>
                </a:cubicBezTo>
                <a:cubicBezTo>
                  <a:pt x="1360332" y="575652"/>
                  <a:pt x="1389754" y="666416"/>
                  <a:pt x="1416826" y="734096"/>
                </a:cubicBezTo>
                <a:cubicBezTo>
                  <a:pt x="1399654" y="875764"/>
                  <a:pt x="1399126" y="1020459"/>
                  <a:pt x="1365311" y="1159099"/>
                </a:cubicBezTo>
                <a:cubicBezTo>
                  <a:pt x="1355139" y="1200806"/>
                  <a:pt x="1317249" y="1230671"/>
                  <a:pt x="1288037" y="1262130"/>
                </a:cubicBezTo>
                <a:cubicBezTo>
                  <a:pt x="1261105" y="1291133"/>
                  <a:pt x="1230427" y="1316874"/>
                  <a:pt x="1197885" y="1339403"/>
                </a:cubicBezTo>
                <a:cubicBezTo>
                  <a:pt x="1150732" y="1372047"/>
                  <a:pt x="1096639" y="1386031"/>
                  <a:pt x="1043339" y="1403798"/>
                </a:cubicBezTo>
                <a:cubicBezTo>
                  <a:pt x="970359" y="1395212"/>
                  <a:pt x="895292" y="1397375"/>
                  <a:pt x="824398" y="1378040"/>
                </a:cubicBezTo>
                <a:cubicBezTo>
                  <a:pt x="801478" y="1371789"/>
                  <a:pt x="726048" y="1292569"/>
                  <a:pt x="708488" y="1275009"/>
                </a:cubicBezTo>
                <a:cubicBezTo>
                  <a:pt x="699902" y="1249251"/>
                  <a:pt x="682730" y="1224887"/>
                  <a:pt x="682730" y="1197736"/>
                </a:cubicBezTo>
                <a:cubicBezTo>
                  <a:pt x="682730" y="1098414"/>
                  <a:pt x="656637" y="974725"/>
                  <a:pt x="747125" y="914400"/>
                </a:cubicBezTo>
                <a:cubicBezTo>
                  <a:pt x="758420" y="906870"/>
                  <a:pt x="772882" y="905815"/>
                  <a:pt x="785761" y="901522"/>
                </a:cubicBezTo>
                <a:cubicBezTo>
                  <a:pt x="854448" y="905815"/>
                  <a:pt x="924713" y="899148"/>
                  <a:pt x="991823" y="914400"/>
                </a:cubicBezTo>
                <a:cubicBezTo>
                  <a:pt x="1022010" y="921261"/>
                  <a:pt x="1045799" y="945530"/>
                  <a:pt x="1069097" y="965916"/>
                </a:cubicBezTo>
                <a:cubicBezTo>
                  <a:pt x="1114787" y="1005895"/>
                  <a:pt x="1164208" y="1044190"/>
                  <a:pt x="1197885" y="1094705"/>
                </a:cubicBezTo>
                <a:cubicBezTo>
                  <a:pt x="1215057" y="1120463"/>
                  <a:pt x="1232781" y="1145861"/>
                  <a:pt x="1249401" y="1171978"/>
                </a:cubicBezTo>
                <a:cubicBezTo>
                  <a:pt x="1262840" y="1193096"/>
                  <a:pt x="1272186" y="1216998"/>
                  <a:pt x="1288037" y="1236372"/>
                </a:cubicBezTo>
                <a:cubicBezTo>
                  <a:pt x="1446827" y="1430449"/>
                  <a:pt x="1315119" y="1238357"/>
                  <a:pt x="1391068" y="1352282"/>
                </a:cubicBezTo>
                <a:cubicBezTo>
                  <a:pt x="1442584" y="1343696"/>
                  <a:pt x="1496068" y="1343038"/>
                  <a:pt x="1545615" y="1326524"/>
                </a:cubicBezTo>
                <a:lnTo>
                  <a:pt x="1584252" y="1313646"/>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5885401" y="4456090"/>
            <a:ext cx="180582" cy="1326524"/>
          </a:xfrm>
          <a:custGeom>
            <a:avLst/>
            <a:gdLst>
              <a:gd name="connsiteX0" fmla="*/ 26002 w 180582"/>
              <a:gd name="connsiteY0" fmla="*/ 0 h 1326524"/>
              <a:gd name="connsiteX1" fmla="*/ 244 w 180582"/>
              <a:gd name="connsiteY1" fmla="*/ 64395 h 1326524"/>
              <a:gd name="connsiteX2" fmla="*/ 64638 w 180582"/>
              <a:gd name="connsiteY2" fmla="*/ 373487 h 1326524"/>
              <a:gd name="connsiteX3" fmla="*/ 77517 w 180582"/>
              <a:gd name="connsiteY3" fmla="*/ 437882 h 1326524"/>
              <a:gd name="connsiteX4" fmla="*/ 116154 w 180582"/>
              <a:gd name="connsiteY4" fmla="*/ 579549 h 1326524"/>
              <a:gd name="connsiteX5" fmla="*/ 129033 w 180582"/>
              <a:gd name="connsiteY5" fmla="*/ 1236372 h 1326524"/>
              <a:gd name="connsiteX6" fmla="*/ 167669 w 180582"/>
              <a:gd name="connsiteY6" fmla="*/ 1275009 h 1326524"/>
              <a:gd name="connsiteX7" fmla="*/ 180548 w 180582"/>
              <a:gd name="connsiteY7" fmla="*/ 1326524 h 132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2" h="1326524">
                <a:moveTo>
                  <a:pt x="26002" y="0"/>
                </a:moveTo>
                <a:cubicBezTo>
                  <a:pt x="17416" y="21465"/>
                  <a:pt x="244" y="41276"/>
                  <a:pt x="244" y="64395"/>
                </a:cubicBezTo>
                <a:cubicBezTo>
                  <a:pt x="244" y="286689"/>
                  <a:pt x="-7534" y="253200"/>
                  <a:pt x="64638" y="373487"/>
                </a:cubicBezTo>
                <a:cubicBezTo>
                  <a:pt x="68931" y="394952"/>
                  <a:pt x="71757" y="416763"/>
                  <a:pt x="77517" y="437882"/>
                </a:cubicBezTo>
                <a:cubicBezTo>
                  <a:pt x="126538" y="617625"/>
                  <a:pt x="84776" y="422660"/>
                  <a:pt x="116154" y="579549"/>
                </a:cubicBezTo>
                <a:cubicBezTo>
                  <a:pt x="120447" y="798490"/>
                  <a:pt x="112857" y="1017987"/>
                  <a:pt x="129033" y="1236372"/>
                </a:cubicBezTo>
                <a:cubicBezTo>
                  <a:pt x="130378" y="1254536"/>
                  <a:pt x="157566" y="1259854"/>
                  <a:pt x="167669" y="1275009"/>
                </a:cubicBezTo>
                <a:cubicBezTo>
                  <a:pt x="181906" y="1296364"/>
                  <a:pt x="180548" y="1306822"/>
                  <a:pt x="180548" y="1326524"/>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2013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注意事項</a:t>
            </a:r>
            <a:r>
              <a:rPr kumimoji="1" lang="en-US" altLang="ja-JP" dirty="0" smtClean="0"/>
              <a:t>: </a:t>
            </a:r>
            <a:r>
              <a:rPr kumimoji="1" lang="en-US" altLang="ja-JP" u="sng" dirty="0" smtClean="0"/>
              <a:t>0</a:t>
            </a:r>
            <a:r>
              <a:rPr kumimoji="1" lang="en-US" altLang="ja-JP" dirty="0" smtClean="0"/>
              <a:t>0, </a:t>
            </a:r>
            <a:r>
              <a:rPr kumimoji="1" lang="en-US" altLang="ja-JP" u="sng" dirty="0" smtClean="0"/>
              <a:t>1</a:t>
            </a:r>
            <a:r>
              <a:rPr kumimoji="1" lang="en-US" altLang="ja-JP" dirty="0" smtClean="0"/>
              <a:t>1 </a:t>
            </a:r>
            <a:r>
              <a:rPr kumimoji="1" lang="ja-JP" altLang="en-US" dirty="0" smtClean="0"/>
              <a:t>の扱い</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作った文法は </a:t>
            </a:r>
            <a:r>
              <a:rPr lang="en-US" altLang="ja-JP" u="sng" dirty="0" smtClean="0"/>
              <a:t>0</a:t>
            </a:r>
            <a:r>
              <a:rPr lang="en-US" altLang="ja-JP" dirty="0" smtClean="0"/>
              <a:t> </a:t>
            </a:r>
            <a:r>
              <a:rPr lang="ja-JP" altLang="en-US" dirty="0" smtClean="0"/>
              <a:t>や </a:t>
            </a:r>
            <a:r>
              <a:rPr lang="en-US" altLang="ja-JP" u="sng" dirty="0" smtClean="0"/>
              <a:t>1</a:t>
            </a:r>
            <a:r>
              <a:rPr lang="en-US" altLang="ja-JP" dirty="0" smtClean="0"/>
              <a:t> </a:t>
            </a:r>
            <a:r>
              <a:rPr lang="ja-JP" altLang="en-US" dirty="0" smtClean="0"/>
              <a:t>という便宜上の記号が入っていて直接パスに対応しないので、</a:t>
            </a:r>
            <a:endParaRPr lang="en-US" altLang="ja-JP" dirty="0" smtClean="0"/>
          </a:p>
          <a:p>
            <a:r>
              <a:rPr kumimoji="1" lang="ja-JP" altLang="en-US" dirty="0"/>
              <a:t>論文で</a:t>
            </a:r>
            <a:r>
              <a:rPr kumimoji="1" lang="ja-JP" altLang="en-US" dirty="0" smtClean="0"/>
              <a:t>は、</a:t>
            </a:r>
            <a:endParaRPr kumimoji="1" lang="en-US" altLang="ja-JP" dirty="0" smtClean="0"/>
          </a:p>
          <a:p>
            <a:pPr lvl="1"/>
            <a:r>
              <a:rPr lang="en-US" altLang="ja-JP" dirty="0" smtClean="0"/>
              <a:t>CFG </a:t>
            </a:r>
            <a:r>
              <a:rPr lang="ja-JP" altLang="en-US" dirty="0" smtClean="0"/>
              <a:t>を正規言語で近似。</a:t>
            </a:r>
            <a:endParaRPr lang="en-US" altLang="ja-JP" dirty="0" smtClean="0"/>
          </a:p>
          <a:p>
            <a:pPr lvl="1"/>
            <a:r>
              <a:rPr kumimoji="1" lang="en-US" altLang="ja-JP" dirty="0" smtClean="0"/>
              <a:t>NFA </a:t>
            </a:r>
            <a:r>
              <a:rPr kumimoji="1" lang="ja-JP" altLang="en-US" dirty="0" smtClean="0"/>
              <a:t>にして、</a:t>
            </a:r>
            <a:r>
              <a:rPr kumimoji="1" lang="en-US" altLang="ja-JP" u="sng" dirty="0" smtClean="0"/>
              <a:t>0</a:t>
            </a:r>
            <a:r>
              <a:rPr kumimoji="1" lang="en-US" altLang="ja-JP" dirty="0" smtClean="0"/>
              <a:t>0 </a:t>
            </a:r>
            <a:r>
              <a:rPr kumimoji="1" lang="ja-JP" altLang="en-US" dirty="0" smtClean="0"/>
              <a:t>と </a:t>
            </a:r>
            <a:r>
              <a:rPr kumimoji="1" lang="en-US" altLang="ja-JP" u="sng" dirty="0" smtClean="0"/>
              <a:t>1</a:t>
            </a:r>
            <a:r>
              <a:rPr kumimoji="1" lang="en-US" altLang="ja-JP" dirty="0" smtClean="0"/>
              <a:t>1 </a:t>
            </a:r>
            <a:r>
              <a:rPr lang="ja-JP" altLang="en-US" dirty="0"/>
              <a:t>に</a:t>
            </a:r>
            <a:r>
              <a:rPr lang="ja-JP" altLang="en-US" dirty="0" smtClean="0"/>
              <a:t>よる遷移に</a:t>
            </a:r>
            <a:r>
              <a:rPr lang="en-US" altLang="ja-JP" dirty="0" smtClean="0"/>
              <a:t>ε</a:t>
            </a:r>
            <a:r>
              <a:rPr lang="ja-JP" altLang="en-US" dirty="0" smtClean="0"/>
              <a:t>辺を張りまくる</a:t>
            </a:r>
            <a:endParaRPr lang="en-US" altLang="ja-JP" dirty="0" smtClean="0"/>
          </a:p>
          <a:p>
            <a:r>
              <a:rPr kumimoji="1" lang="ja-JP" altLang="en-US" dirty="0"/>
              <a:t>と</a:t>
            </a:r>
            <a:r>
              <a:rPr kumimoji="1" lang="ja-JP" altLang="en-US" dirty="0" smtClean="0"/>
              <a:t>してこれらを消す近似をしていました</a:t>
            </a:r>
            <a:endParaRPr kumimoji="1" lang="en-US" altLang="ja-JP" dirty="0" smtClean="0"/>
          </a:p>
          <a:p>
            <a:endParaRPr lang="en-US" altLang="ja-JP" dirty="0"/>
          </a:p>
          <a:p>
            <a:r>
              <a:rPr kumimoji="1" lang="en-US" altLang="ja-JP" dirty="0" smtClean="0"/>
              <a:t>Append</a:t>
            </a:r>
            <a:r>
              <a:rPr kumimoji="1" lang="ja-JP" altLang="en-US" dirty="0" smtClean="0"/>
              <a:t>の例 </a:t>
            </a:r>
            <a:r>
              <a:rPr kumimoji="1" lang="en-US" altLang="ja-JP" dirty="0" smtClean="0"/>
              <a:t>“A ::= 0</a:t>
            </a:r>
            <a:r>
              <a:rPr kumimoji="1" lang="en-US" altLang="ja-JP" u="sng" dirty="0" smtClean="0"/>
              <a:t>0</a:t>
            </a:r>
            <a:r>
              <a:rPr kumimoji="1" lang="en-US" altLang="ja-JP" dirty="0" smtClean="0"/>
              <a:t> | 1 A </a:t>
            </a:r>
            <a:r>
              <a:rPr kumimoji="1" lang="en-US" altLang="ja-JP" u="sng" dirty="0" smtClean="0"/>
              <a:t>1</a:t>
            </a:r>
            <a:r>
              <a:rPr kumimoji="1" lang="en-US" altLang="ja-JP" dirty="0" smtClean="0"/>
              <a:t>”   </a:t>
            </a:r>
            <a:r>
              <a:rPr kumimoji="1" lang="ja-JP" altLang="en-US" dirty="0" smtClean="0"/>
              <a:t>は   </a:t>
            </a:r>
            <a:r>
              <a:rPr kumimoji="1" lang="en-US" altLang="ja-JP" smtClean="0"/>
              <a:t>“</a:t>
            </a:r>
            <a:r>
              <a:rPr lang="en-US" altLang="ja-JP" smtClean="0"/>
              <a:t>1*0</a:t>
            </a:r>
            <a:r>
              <a:rPr lang="en-US" altLang="ja-JP" u="sng" smtClean="0"/>
              <a:t>01</a:t>
            </a:r>
            <a:r>
              <a:rPr lang="en-US" altLang="ja-JP" smtClean="0"/>
              <a:t>*” </a:t>
            </a:r>
            <a:r>
              <a:rPr lang="ja-JP" altLang="en-US" dirty="0" smtClean="0"/>
              <a:t>になる</a:t>
            </a:r>
            <a:endParaRPr kumimoji="1" lang="en-US" altLang="ja-JP" dirty="0" smtClean="0"/>
          </a:p>
          <a:p>
            <a:endParaRPr kumimoji="1" lang="ja-JP" altLang="en-US" dirty="0"/>
          </a:p>
        </p:txBody>
      </p:sp>
    </p:spTree>
    <p:extLst>
      <p:ext uri="{BB962C8B-B14F-4D97-AF65-F5344CB8AC3E}">
        <p14:creationId xmlns:p14="http://schemas.microsoft.com/office/powerpoint/2010/main" val="2586721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注意事項</a:t>
            </a:r>
            <a:r>
              <a:rPr kumimoji="1" lang="en-US" altLang="ja-JP" dirty="0" smtClean="0"/>
              <a:t>:  traverse</a:t>
            </a:r>
            <a:r>
              <a:rPr kumimoji="1" lang="ja-JP" altLang="en-US" dirty="0" smtClean="0"/>
              <a:t>しまくり</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普通の</a:t>
            </a:r>
            <a:r>
              <a:rPr kumimoji="1" lang="en-US" altLang="ja-JP" dirty="0" smtClean="0"/>
              <a:t>GC</a:t>
            </a:r>
            <a:r>
              <a:rPr kumimoji="1" lang="ja-JP" altLang="en-US" dirty="0" smtClean="0"/>
              <a:t>は「到達可能な範囲」をマークするので、</a:t>
            </a:r>
            <a:r>
              <a:rPr kumimoji="1" lang="en-US" altLang="ja-JP" dirty="0" smtClean="0"/>
              <a:t/>
            </a:r>
            <a:br>
              <a:rPr kumimoji="1" lang="en-US" altLang="ja-JP" dirty="0" smtClean="0"/>
            </a:br>
            <a:r>
              <a:rPr kumimoji="1" lang="ja-JP" altLang="en-US" dirty="0" smtClean="0"/>
              <a:t>一度（他の変数経由などで）到達したブロックの先は全部到達可能なので、見る必要がない</a:t>
            </a:r>
            <a:endParaRPr kumimoji="1" lang="en-US" altLang="ja-JP" dirty="0" smtClean="0"/>
          </a:p>
          <a:p>
            <a:endParaRPr lang="en-US" altLang="ja-JP" dirty="0"/>
          </a:p>
          <a:p>
            <a:r>
              <a:rPr kumimoji="1" lang="ja-JP" altLang="en-US" dirty="0" smtClean="0"/>
              <a:t>提案手法の</a:t>
            </a:r>
            <a:r>
              <a:rPr kumimoji="1" lang="en-US" altLang="ja-JP" dirty="0" smtClean="0"/>
              <a:t>GC</a:t>
            </a:r>
            <a:r>
              <a:rPr kumimoji="1" lang="ja-JP" altLang="en-US" dirty="0" smtClean="0"/>
              <a:t>は、変数毎にアクセスパス集合が違うのでそれぞれから共有部分もたどらないといけない</a:t>
            </a:r>
            <a:endParaRPr kumimoji="1" lang="ja-JP" altLang="en-US" dirty="0"/>
          </a:p>
        </p:txBody>
      </p:sp>
    </p:spTree>
    <p:extLst>
      <p:ext uri="{BB962C8B-B14F-4D97-AF65-F5344CB8AC3E}">
        <p14:creationId xmlns:p14="http://schemas.microsoft.com/office/powerpoint/2010/main" val="134453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議論しましょう</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CFG </a:t>
            </a:r>
            <a:r>
              <a:rPr kumimoji="1" lang="ja-JP" altLang="en-US" dirty="0" smtClean="0"/>
              <a:t>を</a:t>
            </a:r>
            <a:r>
              <a:rPr lang="ja-JP" altLang="en-US" dirty="0"/>
              <a:t>正規言語</a:t>
            </a:r>
            <a:r>
              <a:rPr lang="ja-JP" altLang="en-US" dirty="0" smtClean="0"/>
              <a:t>で近似する必要は本当にあるのか？</a:t>
            </a:r>
            <a:endParaRPr lang="en-US" altLang="ja-JP" dirty="0" smtClean="0"/>
          </a:p>
          <a:p>
            <a:pPr lvl="1"/>
            <a:r>
              <a:rPr lang="ja-JP" altLang="en-US" dirty="0" smtClean="0"/>
              <a:t>（あるいは逆に、実際のメモリリークを考えると、もっとずっと弱い表現で近似してもよい</a:t>
            </a:r>
            <a:r>
              <a:rPr lang="ja-JP" altLang="en-US" dirty="0"/>
              <a:t>と</a:t>
            </a:r>
            <a:r>
              <a:rPr lang="ja-JP" altLang="en-US" dirty="0" smtClean="0"/>
              <a:t>いう</a:t>
            </a:r>
            <a:r>
              <a:rPr lang="ja-JP" altLang="en-US" dirty="0"/>
              <a:t>可能性</a:t>
            </a:r>
            <a:r>
              <a:rPr lang="ja-JP" altLang="en-US" dirty="0" smtClean="0"/>
              <a:t>はないか？）</a:t>
            </a:r>
            <a:endParaRPr lang="en-US" altLang="ja-JP" dirty="0" smtClean="0"/>
          </a:p>
          <a:p>
            <a:endParaRPr kumimoji="1" lang="en-US" altLang="ja-JP" dirty="0"/>
          </a:p>
          <a:p>
            <a:r>
              <a:rPr lang="ja-JP" altLang="en-US" dirty="0" smtClean="0"/>
              <a:t>複数回の</a:t>
            </a:r>
            <a:r>
              <a:rPr lang="en-US" altLang="ja-JP" dirty="0" smtClean="0"/>
              <a:t>traverse</a:t>
            </a:r>
            <a:r>
              <a:rPr lang="ja-JP" altLang="en-US" dirty="0" smtClean="0"/>
              <a:t>が起きないように何かかっこいい実装できないか？</a:t>
            </a:r>
            <a:endParaRPr lang="en-US" altLang="ja-JP" dirty="0" smtClean="0"/>
          </a:p>
          <a:p>
            <a:endParaRPr kumimoji="1" lang="en-US" altLang="ja-JP" dirty="0"/>
          </a:p>
          <a:p>
            <a:r>
              <a:rPr lang="ja-JP" altLang="en-US" dirty="0" smtClean="0"/>
              <a:t>その他、これを実用に耐えるものにしようと思ったらどうするといいか？</a:t>
            </a:r>
            <a:endParaRPr kumimoji="1" lang="ja-JP" altLang="en-US" dirty="0"/>
          </a:p>
        </p:txBody>
      </p:sp>
    </p:spTree>
    <p:extLst>
      <p:ext uri="{BB962C8B-B14F-4D97-AF65-F5344CB8AC3E}">
        <p14:creationId xmlns:p14="http://schemas.microsoft.com/office/powerpoint/2010/main" val="2389865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360000">
            <a:off x="3299654" y="3262388"/>
            <a:ext cx="4847038" cy="2368043"/>
          </a:xfrm>
        </p:spPr>
        <p:txBody>
          <a:bodyPr>
            <a:noAutofit/>
          </a:bodyPr>
          <a:lstStyle/>
          <a:p>
            <a:r>
              <a:rPr lang="en-US" altLang="ja-JP" sz="4000" dirty="0" smtClean="0"/>
              <a:t>“Zombie Swarms: An Investigation of the Behavior of Your Undead Relatives”</a:t>
            </a:r>
            <a:endParaRPr kumimoji="1" lang="ja-JP" altLang="en-US" sz="4000" dirty="0"/>
          </a:p>
        </p:txBody>
      </p:sp>
      <p:sp>
        <p:nvSpPr>
          <p:cNvPr id="4" name="テキスト ボックス 3"/>
          <p:cNvSpPr txBox="1"/>
          <p:nvPr/>
        </p:nvSpPr>
        <p:spPr>
          <a:xfrm>
            <a:off x="3203848" y="2564904"/>
            <a:ext cx="1152128" cy="369332"/>
          </a:xfrm>
          <a:prstGeom prst="rect">
            <a:avLst/>
          </a:prstGeom>
          <a:noFill/>
        </p:spPr>
        <p:txBody>
          <a:bodyPr wrap="square" rtlCol="0">
            <a:spAutoFit/>
          </a:bodyPr>
          <a:lstStyle/>
          <a:p>
            <a:r>
              <a:rPr kumimoji="1" lang="en-US" altLang="ja-JP" dirty="0" smtClean="0"/>
              <a:t>Reading:</a:t>
            </a:r>
            <a:endParaRPr kumimoji="1" lang="ja-JP" altLang="en-US" dirty="0"/>
          </a:p>
        </p:txBody>
      </p:sp>
      <p:sp>
        <p:nvSpPr>
          <p:cNvPr id="5" name="テキスト ボックス 4"/>
          <p:cNvSpPr txBox="1"/>
          <p:nvPr/>
        </p:nvSpPr>
        <p:spPr>
          <a:xfrm>
            <a:off x="3491880" y="1628800"/>
            <a:ext cx="5438323" cy="584775"/>
          </a:xfrm>
          <a:prstGeom prst="rect">
            <a:avLst/>
          </a:prstGeom>
          <a:noFill/>
        </p:spPr>
        <p:txBody>
          <a:bodyPr wrap="square" rtlCol="0">
            <a:spAutoFit/>
          </a:bodyPr>
          <a:lstStyle/>
          <a:p>
            <a:r>
              <a:rPr kumimoji="1" lang="en-US" altLang="ja-JP" sz="3200" b="1" dirty="0" smtClean="0">
                <a:solidFill>
                  <a:schemeClr val="bg1"/>
                </a:solidFill>
              </a:rPr>
              <a:t>2: </a:t>
            </a:r>
            <a:r>
              <a:rPr kumimoji="1" lang="ja-JP" altLang="en-US" sz="3200" b="1" dirty="0" smtClean="0">
                <a:solidFill>
                  <a:schemeClr val="bg1"/>
                </a:solidFill>
              </a:rPr>
              <a:t>読んで楽しんだ論文</a:t>
            </a:r>
            <a:endParaRPr kumimoji="1" lang="ja-JP" altLang="en-US" sz="3200" b="1" dirty="0">
              <a:solidFill>
                <a:schemeClr val="bg1"/>
              </a:solidFill>
            </a:endParaRPr>
          </a:p>
        </p:txBody>
      </p:sp>
    </p:spTree>
    <p:extLst>
      <p:ext uri="{BB962C8B-B14F-4D97-AF65-F5344CB8AC3E}">
        <p14:creationId xmlns:p14="http://schemas.microsoft.com/office/powerpoint/2010/main" val="3287433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kumimoji="1" lang="en-US" altLang="ja-JP" sz="2800" b="1" dirty="0" smtClean="0"/>
              <a:t>“</a:t>
            </a:r>
            <a:r>
              <a:rPr lang="en-US" altLang="ja-JP" sz="2800" b="1" dirty="0"/>
              <a:t>Zombie Swarms: An Investigation of the Behavior of Your Undead Relatives</a:t>
            </a:r>
            <a:r>
              <a:rPr kumimoji="1" lang="en-US" altLang="ja-JP" sz="2800" b="1" dirty="0" smtClean="0"/>
              <a:t>”</a:t>
            </a:r>
          </a:p>
          <a:p>
            <a:pPr lvl="1"/>
            <a:r>
              <a:rPr lang="en-US" altLang="ja-JP" sz="2800" dirty="0" smtClean="0"/>
              <a:t>FUN (Fun with Algorithms) 2014</a:t>
            </a:r>
          </a:p>
          <a:p>
            <a:pPr lvl="1"/>
            <a:endParaRPr kumimoji="1" lang="en-US" altLang="ja-JP" sz="2800" dirty="0"/>
          </a:p>
          <a:p>
            <a:r>
              <a:rPr lang="ja-JP" altLang="en-US" sz="3200" dirty="0" smtClean="0"/>
              <a:t>キーワード</a:t>
            </a:r>
            <a:r>
              <a:rPr lang="en-US" altLang="ja-JP" sz="3200" dirty="0" smtClean="0"/>
              <a:t>:</a:t>
            </a:r>
          </a:p>
          <a:p>
            <a:pPr lvl="1"/>
            <a:r>
              <a:rPr kumimoji="1" lang="ja-JP" altLang="en-US" sz="2800" dirty="0" smtClean="0"/>
              <a:t>ゾンビ</a:t>
            </a:r>
            <a:endParaRPr kumimoji="1" lang="ja-JP" altLang="en-US" sz="2800" dirty="0"/>
          </a:p>
        </p:txBody>
      </p:sp>
      <p:sp>
        <p:nvSpPr>
          <p:cNvPr id="2" name="タイトル 1"/>
          <p:cNvSpPr>
            <a:spLocks noGrp="1"/>
          </p:cNvSpPr>
          <p:nvPr>
            <p:ph type="title"/>
          </p:nvPr>
        </p:nvSpPr>
        <p:spPr/>
        <p:txBody>
          <a:bodyPr>
            <a:normAutofit/>
          </a:bodyPr>
          <a:lstStyle/>
          <a:p>
            <a:r>
              <a:rPr kumimoji="1" lang="ja-JP" altLang="en-US" dirty="0" smtClean="0"/>
              <a:t>論文概要</a:t>
            </a:r>
            <a:endParaRPr kumimoji="1" lang="ja-JP" altLang="en-US" dirty="0"/>
          </a:p>
        </p:txBody>
      </p:sp>
      <p:pic>
        <p:nvPicPr>
          <p:cNvPr id="1026" name="Picture 2" descr="http://upload.wikimedia.org/wikipedia/commons/thumb/a/af/Maraudeurs.jpg/250px-Maraude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11508"/>
            <a:ext cx="3600400" cy="2779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6392643"/>
            <a:ext cx="1197091" cy="22445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652120" y="6361583"/>
            <a:ext cx="2304256" cy="307777"/>
          </a:xfrm>
          <a:prstGeom prst="rect">
            <a:avLst/>
          </a:prstGeom>
          <a:noFill/>
        </p:spPr>
        <p:txBody>
          <a:bodyPr wrap="square" rtlCol="0">
            <a:spAutoFit/>
          </a:bodyPr>
          <a:lstStyle/>
          <a:p>
            <a:r>
              <a:rPr lang="en-US" altLang="ja-JP" sz="1400" dirty="0" smtClean="0">
                <a:hlinkClick r:id="rId5"/>
              </a:rPr>
              <a:t>Picture by  </a:t>
            </a:r>
            <a:r>
              <a:rPr lang="en-US" altLang="ja-JP" sz="1400" dirty="0" err="1">
                <a:hlinkClick r:id="rId5"/>
              </a:rPr>
              <a:t>Assembléetest</a:t>
            </a:r>
            <a:endParaRPr kumimoji="1" lang="ja-JP" altLang="en-US" sz="1400" dirty="0"/>
          </a:p>
        </p:txBody>
      </p:sp>
    </p:spTree>
    <p:extLst>
      <p:ext uri="{BB962C8B-B14F-4D97-AF65-F5344CB8AC3E}">
        <p14:creationId xmlns:p14="http://schemas.microsoft.com/office/powerpoint/2010/main" val="121065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360000">
            <a:off x="3307139" y="3014080"/>
            <a:ext cx="4847038" cy="2224816"/>
          </a:xfrm>
        </p:spPr>
        <p:txBody>
          <a:bodyPr>
            <a:normAutofit fontScale="90000"/>
          </a:bodyPr>
          <a:lstStyle/>
          <a:p>
            <a:r>
              <a:rPr lang="en-US" altLang="ja-JP" dirty="0" smtClean="0"/>
              <a:t>“</a:t>
            </a:r>
            <a:r>
              <a:rPr lang="en-US" altLang="ja-JP" dirty="0" err="1" smtClean="0"/>
              <a:t>Liveness</a:t>
            </a:r>
            <a:r>
              <a:rPr lang="en-US" altLang="ja-JP" dirty="0" smtClean="0"/>
              <a:t>-Based </a:t>
            </a:r>
            <a:r>
              <a:rPr lang="en-US" altLang="ja-JP" dirty="0"/>
              <a:t>Garbage </a:t>
            </a:r>
            <a:r>
              <a:rPr lang="en-US" altLang="ja-JP" dirty="0" smtClean="0"/>
              <a:t>Collection”</a:t>
            </a:r>
            <a:endParaRPr kumimoji="1" lang="ja-JP" altLang="en-US" dirty="0"/>
          </a:p>
        </p:txBody>
      </p:sp>
      <p:sp>
        <p:nvSpPr>
          <p:cNvPr id="4" name="テキスト ボックス 3"/>
          <p:cNvSpPr txBox="1"/>
          <p:nvPr/>
        </p:nvSpPr>
        <p:spPr>
          <a:xfrm>
            <a:off x="3203848" y="2564904"/>
            <a:ext cx="1152128" cy="369332"/>
          </a:xfrm>
          <a:prstGeom prst="rect">
            <a:avLst/>
          </a:prstGeom>
          <a:noFill/>
        </p:spPr>
        <p:txBody>
          <a:bodyPr wrap="square" rtlCol="0">
            <a:spAutoFit/>
          </a:bodyPr>
          <a:lstStyle/>
          <a:p>
            <a:r>
              <a:rPr kumimoji="1" lang="en-US" altLang="ja-JP" dirty="0" smtClean="0"/>
              <a:t>Reading:</a:t>
            </a:r>
            <a:endParaRPr kumimoji="1" lang="ja-JP" altLang="en-US" dirty="0"/>
          </a:p>
        </p:txBody>
      </p:sp>
      <p:sp>
        <p:nvSpPr>
          <p:cNvPr id="5" name="テキスト ボックス 4"/>
          <p:cNvSpPr txBox="1"/>
          <p:nvPr/>
        </p:nvSpPr>
        <p:spPr>
          <a:xfrm>
            <a:off x="5004048" y="1628800"/>
            <a:ext cx="3672408" cy="584775"/>
          </a:xfrm>
          <a:prstGeom prst="rect">
            <a:avLst/>
          </a:prstGeom>
          <a:noFill/>
        </p:spPr>
        <p:txBody>
          <a:bodyPr wrap="square" rtlCol="0">
            <a:spAutoFit/>
          </a:bodyPr>
          <a:lstStyle/>
          <a:p>
            <a:r>
              <a:rPr kumimoji="1" lang="en-US" altLang="ja-JP" sz="3200" b="1" dirty="0" smtClean="0">
                <a:solidFill>
                  <a:schemeClr val="bg1"/>
                </a:solidFill>
              </a:rPr>
              <a:t>3: </a:t>
            </a:r>
            <a:r>
              <a:rPr kumimoji="1" lang="ja-JP" altLang="en-US" sz="3200" b="1" dirty="0" smtClean="0">
                <a:solidFill>
                  <a:schemeClr val="bg1"/>
                </a:solidFill>
              </a:rPr>
              <a:t>読んだ紹介論文</a:t>
            </a:r>
            <a:endParaRPr kumimoji="1" lang="ja-JP" altLang="en-US" sz="3200" b="1" dirty="0">
              <a:solidFill>
                <a:schemeClr val="bg1"/>
              </a:solidFill>
            </a:endParaRPr>
          </a:p>
        </p:txBody>
      </p:sp>
    </p:spTree>
    <p:extLst>
      <p:ext uri="{BB962C8B-B14F-4D97-AF65-F5344CB8AC3E}">
        <p14:creationId xmlns:p14="http://schemas.microsoft.com/office/powerpoint/2010/main" val="2385545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論文概要</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sz="3200" b="1" dirty="0" smtClean="0"/>
              <a:t>“</a:t>
            </a:r>
            <a:r>
              <a:rPr kumimoji="1" lang="en-US" altLang="ja-JP" sz="3200" b="1" dirty="0" err="1" smtClean="0"/>
              <a:t>Liveness</a:t>
            </a:r>
            <a:r>
              <a:rPr kumimoji="1" lang="en-US" altLang="ja-JP" sz="3200" b="1" dirty="0" smtClean="0"/>
              <a:t>-Based Garbage Collection”</a:t>
            </a:r>
          </a:p>
          <a:p>
            <a:pPr lvl="1"/>
            <a:r>
              <a:rPr lang="en-US" altLang="ja-JP" sz="3000" dirty="0" smtClean="0"/>
              <a:t>CC (Compiler Construction) 2014</a:t>
            </a:r>
          </a:p>
          <a:p>
            <a:pPr lvl="1"/>
            <a:endParaRPr kumimoji="1" lang="en-US" altLang="ja-JP" sz="3000" dirty="0"/>
          </a:p>
          <a:p>
            <a:r>
              <a:rPr lang="ja-JP" altLang="en-US" sz="3400" dirty="0" smtClean="0"/>
              <a:t>キーワード</a:t>
            </a:r>
            <a:r>
              <a:rPr lang="en-US" altLang="ja-JP" sz="3400" dirty="0" smtClean="0"/>
              <a:t>:</a:t>
            </a:r>
          </a:p>
          <a:p>
            <a:pPr lvl="1"/>
            <a:r>
              <a:rPr lang="ja-JP" altLang="en-US" sz="3200" dirty="0"/>
              <a:t>ガベージコレクション</a:t>
            </a:r>
            <a:endParaRPr lang="en-US" altLang="ja-JP" sz="3200" dirty="0" smtClean="0"/>
          </a:p>
          <a:p>
            <a:pPr lvl="1"/>
            <a:r>
              <a:rPr kumimoji="1" lang="ja-JP" altLang="en-US" sz="3200" dirty="0"/>
              <a:t>文脈自由</a:t>
            </a:r>
            <a:r>
              <a:rPr kumimoji="1" lang="ja-JP" altLang="en-US" sz="3200" dirty="0" smtClean="0"/>
              <a:t>言語</a:t>
            </a:r>
            <a:endParaRPr kumimoji="1" lang="en-US" altLang="ja-JP" sz="3200" dirty="0" smtClean="0"/>
          </a:p>
          <a:p>
            <a:pPr lvl="1"/>
            <a:r>
              <a:rPr lang="ja-JP" altLang="en-US" sz="3200" dirty="0" smtClean="0"/>
              <a:t>逆元</a:t>
            </a:r>
            <a:endParaRPr kumimoji="1" lang="ja-JP" altLang="en-US" sz="3200" dirty="0"/>
          </a:p>
        </p:txBody>
      </p:sp>
      <p:sp>
        <p:nvSpPr>
          <p:cNvPr id="5" name="円/楕円 4"/>
          <p:cNvSpPr/>
          <p:nvPr/>
        </p:nvSpPr>
        <p:spPr>
          <a:xfrm>
            <a:off x="6790659" y="3573016"/>
            <a:ext cx="432048" cy="4320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 name="円/楕円 5"/>
          <p:cNvSpPr/>
          <p:nvPr/>
        </p:nvSpPr>
        <p:spPr>
          <a:xfrm>
            <a:off x="6341454" y="4407035"/>
            <a:ext cx="432048" cy="4320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 name="円/楕円 6"/>
          <p:cNvSpPr/>
          <p:nvPr/>
        </p:nvSpPr>
        <p:spPr>
          <a:xfrm>
            <a:off x="7308304" y="4407035"/>
            <a:ext cx="432048" cy="4320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円/楕円 7"/>
          <p:cNvSpPr/>
          <p:nvPr/>
        </p:nvSpPr>
        <p:spPr>
          <a:xfrm>
            <a:off x="5909406" y="5251850"/>
            <a:ext cx="432048" cy="4320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9" name="円/楕円 8"/>
          <p:cNvSpPr/>
          <p:nvPr/>
        </p:nvSpPr>
        <p:spPr>
          <a:xfrm>
            <a:off x="6948264" y="5262126"/>
            <a:ext cx="432048" cy="4320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0" name="円/楕円 9"/>
          <p:cNvSpPr/>
          <p:nvPr/>
        </p:nvSpPr>
        <p:spPr>
          <a:xfrm>
            <a:off x="7956376" y="5179206"/>
            <a:ext cx="432048" cy="4320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cxnSp>
        <p:nvCxnSpPr>
          <p:cNvPr id="12" name="直線矢印コネクタ 11"/>
          <p:cNvCxnSpPr>
            <a:stCxn id="5" idx="3"/>
            <a:endCxn id="6" idx="0"/>
          </p:cNvCxnSpPr>
          <p:nvPr/>
        </p:nvCxnSpPr>
        <p:spPr>
          <a:xfrm flipH="1">
            <a:off x="6557478" y="3941792"/>
            <a:ext cx="296453" cy="465243"/>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5" idx="5"/>
            <a:endCxn id="7" idx="1"/>
          </p:cNvCxnSpPr>
          <p:nvPr/>
        </p:nvCxnSpPr>
        <p:spPr>
          <a:xfrm>
            <a:off x="7159435" y="3941792"/>
            <a:ext cx="212141" cy="528515"/>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6" idx="3"/>
            <a:endCxn id="8" idx="0"/>
          </p:cNvCxnSpPr>
          <p:nvPr/>
        </p:nvCxnSpPr>
        <p:spPr>
          <a:xfrm flipH="1">
            <a:off x="6125430" y="4775811"/>
            <a:ext cx="279296" cy="476039"/>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7" idx="3"/>
            <a:endCxn id="9" idx="0"/>
          </p:cNvCxnSpPr>
          <p:nvPr/>
        </p:nvCxnSpPr>
        <p:spPr>
          <a:xfrm flipH="1">
            <a:off x="7164288" y="4775811"/>
            <a:ext cx="207288" cy="486315"/>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フリーフォーム 21"/>
          <p:cNvSpPr/>
          <p:nvPr/>
        </p:nvSpPr>
        <p:spPr>
          <a:xfrm>
            <a:off x="7727324" y="4546242"/>
            <a:ext cx="991673" cy="1609859"/>
          </a:xfrm>
          <a:custGeom>
            <a:avLst/>
            <a:gdLst>
              <a:gd name="connsiteX0" fmla="*/ 991673 w 991673"/>
              <a:gd name="connsiteY0" fmla="*/ 0 h 1609859"/>
              <a:gd name="connsiteX1" fmla="*/ 772732 w 991673"/>
              <a:gd name="connsiteY1" fmla="*/ 64395 h 1609859"/>
              <a:gd name="connsiteX2" fmla="*/ 669701 w 991673"/>
              <a:gd name="connsiteY2" fmla="*/ 115910 h 1609859"/>
              <a:gd name="connsiteX3" fmla="*/ 476518 w 991673"/>
              <a:gd name="connsiteY3" fmla="*/ 218941 h 1609859"/>
              <a:gd name="connsiteX4" fmla="*/ 412124 w 991673"/>
              <a:gd name="connsiteY4" fmla="*/ 257578 h 1609859"/>
              <a:gd name="connsiteX5" fmla="*/ 360608 w 991673"/>
              <a:gd name="connsiteY5" fmla="*/ 296214 h 1609859"/>
              <a:gd name="connsiteX6" fmla="*/ 321972 w 991673"/>
              <a:gd name="connsiteY6" fmla="*/ 321972 h 1609859"/>
              <a:gd name="connsiteX7" fmla="*/ 244699 w 991673"/>
              <a:gd name="connsiteY7" fmla="*/ 399245 h 1609859"/>
              <a:gd name="connsiteX8" fmla="*/ 180304 w 991673"/>
              <a:gd name="connsiteY8" fmla="*/ 463640 h 1609859"/>
              <a:gd name="connsiteX9" fmla="*/ 167425 w 991673"/>
              <a:gd name="connsiteY9" fmla="*/ 502276 h 1609859"/>
              <a:gd name="connsiteX10" fmla="*/ 64394 w 991673"/>
              <a:gd name="connsiteY10" fmla="*/ 656823 h 1609859"/>
              <a:gd name="connsiteX11" fmla="*/ 38637 w 991673"/>
              <a:gd name="connsiteY11" fmla="*/ 734096 h 1609859"/>
              <a:gd name="connsiteX12" fmla="*/ 25758 w 991673"/>
              <a:gd name="connsiteY12" fmla="*/ 798490 h 1609859"/>
              <a:gd name="connsiteX13" fmla="*/ 0 w 991673"/>
              <a:gd name="connsiteY13" fmla="*/ 837127 h 1609859"/>
              <a:gd name="connsiteX14" fmla="*/ 12879 w 991673"/>
              <a:gd name="connsiteY14" fmla="*/ 1081826 h 1609859"/>
              <a:gd name="connsiteX15" fmla="*/ 51515 w 991673"/>
              <a:gd name="connsiteY15" fmla="*/ 1171978 h 1609859"/>
              <a:gd name="connsiteX16" fmla="*/ 64394 w 991673"/>
              <a:gd name="connsiteY16" fmla="*/ 1223493 h 1609859"/>
              <a:gd name="connsiteX17" fmla="*/ 90152 w 991673"/>
              <a:gd name="connsiteY17" fmla="*/ 1262130 h 1609859"/>
              <a:gd name="connsiteX18" fmla="*/ 115910 w 991673"/>
              <a:gd name="connsiteY18" fmla="*/ 1313645 h 1609859"/>
              <a:gd name="connsiteX19" fmla="*/ 128789 w 991673"/>
              <a:gd name="connsiteY19" fmla="*/ 1365161 h 1609859"/>
              <a:gd name="connsiteX20" fmla="*/ 180304 w 991673"/>
              <a:gd name="connsiteY20" fmla="*/ 1442434 h 1609859"/>
              <a:gd name="connsiteX21" fmla="*/ 218941 w 991673"/>
              <a:gd name="connsiteY21" fmla="*/ 1571223 h 1609859"/>
              <a:gd name="connsiteX22" fmla="*/ 244699 w 991673"/>
              <a:gd name="connsiteY22" fmla="*/ 1609859 h 160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1673" h="1609859">
                <a:moveTo>
                  <a:pt x="991673" y="0"/>
                </a:moveTo>
                <a:cubicBezTo>
                  <a:pt x="918693" y="21465"/>
                  <a:pt x="844307" y="38628"/>
                  <a:pt x="772732" y="64395"/>
                </a:cubicBezTo>
                <a:cubicBezTo>
                  <a:pt x="736604" y="77401"/>
                  <a:pt x="704444" y="99561"/>
                  <a:pt x="669701" y="115910"/>
                </a:cubicBezTo>
                <a:cubicBezTo>
                  <a:pt x="474696" y="207677"/>
                  <a:pt x="626170" y="123708"/>
                  <a:pt x="476518" y="218941"/>
                </a:cubicBezTo>
                <a:cubicBezTo>
                  <a:pt x="455399" y="232380"/>
                  <a:pt x="432150" y="242559"/>
                  <a:pt x="412124" y="257578"/>
                </a:cubicBezTo>
                <a:cubicBezTo>
                  <a:pt x="394952" y="270457"/>
                  <a:pt x="378075" y="283738"/>
                  <a:pt x="360608" y="296214"/>
                </a:cubicBezTo>
                <a:cubicBezTo>
                  <a:pt x="348013" y="305211"/>
                  <a:pt x="333541" y="311689"/>
                  <a:pt x="321972" y="321972"/>
                </a:cubicBezTo>
                <a:cubicBezTo>
                  <a:pt x="294746" y="346173"/>
                  <a:pt x="270457" y="373487"/>
                  <a:pt x="244699" y="399245"/>
                </a:cubicBezTo>
                <a:lnTo>
                  <a:pt x="180304" y="463640"/>
                </a:lnTo>
                <a:cubicBezTo>
                  <a:pt x="176011" y="476519"/>
                  <a:pt x="174713" y="490823"/>
                  <a:pt x="167425" y="502276"/>
                </a:cubicBezTo>
                <a:cubicBezTo>
                  <a:pt x="109997" y="592519"/>
                  <a:pt x="95324" y="579497"/>
                  <a:pt x="64394" y="656823"/>
                </a:cubicBezTo>
                <a:cubicBezTo>
                  <a:pt x="54311" y="682032"/>
                  <a:pt x="43962" y="707472"/>
                  <a:pt x="38637" y="734096"/>
                </a:cubicBezTo>
                <a:cubicBezTo>
                  <a:pt x="34344" y="755561"/>
                  <a:pt x="33444" y="777994"/>
                  <a:pt x="25758" y="798490"/>
                </a:cubicBezTo>
                <a:cubicBezTo>
                  <a:pt x="20323" y="812983"/>
                  <a:pt x="8586" y="824248"/>
                  <a:pt x="0" y="837127"/>
                </a:cubicBezTo>
                <a:cubicBezTo>
                  <a:pt x="4293" y="918693"/>
                  <a:pt x="5484" y="1000482"/>
                  <a:pt x="12879" y="1081826"/>
                </a:cubicBezTo>
                <a:cubicBezTo>
                  <a:pt x="15437" y="1109965"/>
                  <a:pt x="42870" y="1148923"/>
                  <a:pt x="51515" y="1171978"/>
                </a:cubicBezTo>
                <a:cubicBezTo>
                  <a:pt x="57730" y="1188551"/>
                  <a:pt x="57421" y="1207224"/>
                  <a:pt x="64394" y="1223493"/>
                </a:cubicBezTo>
                <a:cubicBezTo>
                  <a:pt x="70491" y="1237720"/>
                  <a:pt x="82472" y="1248691"/>
                  <a:pt x="90152" y="1262130"/>
                </a:cubicBezTo>
                <a:cubicBezTo>
                  <a:pt x="99677" y="1278799"/>
                  <a:pt x="107324" y="1296473"/>
                  <a:pt x="115910" y="1313645"/>
                </a:cubicBezTo>
                <a:cubicBezTo>
                  <a:pt x="120203" y="1330817"/>
                  <a:pt x="120873" y="1349329"/>
                  <a:pt x="128789" y="1365161"/>
                </a:cubicBezTo>
                <a:cubicBezTo>
                  <a:pt x="142633" y="1392850"/>
                  <a:pt x="180304" y="1442434"/>
                  <a:pt x="180304" y="1442434"/>
                </a:cubicBezTo>
                <a:cubicBezTo>
                  <a:pt x="187503" y="1471232"/>
                  <a:pt x="206399" y="1552410"/>
                  <a:pt x="218941" y="1571223"/>
                </a:cubicBezTo>
                <a:lnTo>
                  <a:pt x="244699" y="1609859"/>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6593983" y="3915177"/>
            <a:ext cx="1828800" cy="2215167"/>
          </a:xfrm>
          <a:custGeom>
            <a:avLst/>
            <a:gdLst>
              <a:gd name="connsiteX0" fmla="*/ 1828800 w 1828800"/>
              <a:gd name="connsiteY0" fmla="*/ 0 h 2215167"/>
              <a:gd name="connsiteX1" fmla="*/ 1403797 w 1828800"/>
              <a:gd name="connsiteY1" fmla="*/ 51516 h 2215167"/>
              <a:gd name="connsiteX2" fmla="*/ 1146220 w 1828800"/>
              <a:gd name="connsiteY2" fmla="*/ 77274 h 2215167"/>
              <a:gd name="connsiteX3" fmla="*/ 1107583 w 1828800"/>
              <a:gd name="connsiteY3" fmla="*/ 90153 h 2215167"/>
              <a:gd name="connsiteX4" fmla="*/ 1056068 w 1828800"/>
              <a:gd name="connsiteY4" fmla="*/ 103031 h 2215167"/>
              <a:gd name="connsiteX5" fmla="*/ 1004552 w 1828800"/>
              <a:gd name="connsiteY5" fmla="*/ 128789 h 2215167"/>
              <a:gd name="connsiteX6" fmla="*/ 940158 w 1828800"/>
              <a:gd name="connsiteY6" fmla="*/ 167426 h 2215167"/>
              <a:gd name="connsiteX7" fmla="*/ 901521 w 1828800"/>
              <a:gd name="connsiteY7" fmla="*/ 193184 h 2215167"/>
              <a:gd name="connsiteX8" fmla="*/ 862885 w 1828800"/>
              <a:gd name="connsiteY8" fmla="*/ 206062 h 2215167"/>
              <a:gd name="connsiteX9" fmla="*/ 785611 w 1828800"/>
              <a:gd name="connsiteY9" fmla="*/ 257578 h 2215167"/>
              <a:gd name="connsiteX10" fmla="*/ 746975 w 1828800"/>
              <a:gd name="connsiteY10" fmla="*/ 283336 h 2215167"/>
              <a:gd name="connsiteX11" fmla="*/ 682580 w 1828800"/>
              <a:gd name="connsiteY11" fmla="*/ 373488 h 2215167"/>
              <a:gd name="connsiteX12" fmla="*/ 656823 w 1828800"/>
              <a:gd name="connsiteY12" fmla="*/ 412124 h 2215167"/>
              <a:gd name="connsiteX13" fmla="*/ 618186 w 1828800"/>
              <a:gd name="connsiteY13" fmla="*/ 463640 h 2215167"/>
              <a:gd name="connsiteX14" fmla="*/ 592428 w 1828800"/>
              <a:gd name="connsiteY14" fmla="*/ 502277 h 2215167"/>
              <a:gd name="connsiteX15" fmla="*/ 553792 w 1828800"/>
              <a:gd name="connsiteY15" fmla="*/ 540913 h 2215167"/>
              <a:gd name="connsiteX16" fmla="*/ 489397 w 1828800"/>
              <a:gd name="connsiteY16" fmla="*/ 656823 h 2215167"/>
              <a:gd name="connsiteX17" fmla="*/ 412124 w 1828800"/>
              <a:gd name="connsiteY17" fmla="*/ 785612 h 2215167"/>
              <a:gd name="connsiteX18" fmla="*/ 334851 w 1828800"/>
              <a:gd name="connsiteY18" fmla="*/ 940158 h 2215167"/>
              <a:gd name="connsiteX19" fmla="*/ 283335 w 1828800"/>
              <a:gd name="connsiteY19" fmla="*/ 1017431 h 2215167"/>
              <a:gd name="connsiteX20" fmla="*/ 244699 w 1828800"/>
              <a:gd name="connsiteY20" fmla="*/ 1120462 h 2215167"/>
              <a:gd name="connsiteX21" fmla="*/ 193183 w 1828800"/>
              <a:gd name="connsiteY21" fmla="*/ 1197736 h 2215167"/>
              <a:gd name="connsiteX22" fmla="*/ 167425 w 1828800"/>
              <a:gd name="connsiteY22" fmla="*/ 1275009 h 2215167"/>
              <a:gd name="connsiteX23" fmla="*/ 103031 w 1828800"/>
              <a:gd name="connsiteY23" fmla="*/ 1390919 h 2215167"/>
              <a:gd name="connsiteX24" fmla="*/ 77273 w 1828800"/>
              <a:gd name="connsiteY24" fmla="*/ 1481071 h 2215167"/>
              <a:gd name="connsiteX25" fmla="*/ 51516 w 1828800"/>
              <a:gd name="connsiteY25" fmla="*/ 1519708 h 2215167"/>
              <a:gd name="connsiteX26" fmla="*/ 12879 w 1828800"/>
              <a:gd name="connsiteY26" fmla="*/ 1687133 h 2215167"/>
              <a:gd name="connsiteX27" fmla="*/ 0 w 1828800"/>
              <a:gd name="connsiteY27" fmla="*/ 1828800 h 2215167"/>
              <a:gd name="connsiteX28" fmla="*/ 25758 w 1828800"/>
              <a:gd name="connsiteY28" fmla="*/ 2073499 h 2215167"/>
              <a:gd name="connsiteX29" fmla="*/ 77273 w 1828800"/>
              <a:gd name="connsiteY29" fmla="*/ 2189409 h 2215167"/>
              <a:gd name="connsiteX30" fmla="*/ 115910 w 1828800"/>
              <a:gd name="connsiteY30" fmla="*/ 2215167 h 221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8800" h="2215167">
                <a:moveTo>
                  <a:pt x="1828800" y="0"/>
                </a:moveTo>
                <a:lnTo>
                  <a:pt x="1403797" y="51516"/>
                </a:lnTo>
                <a:cubicBezTo>
                  <a:pt x="1318057" y="61222"/>
                  <a:pt x="1231782" y="66114"/>
                  <a:pt x="1146220" y="77274"/>
                </a:cubicBezTo>
                <a:cubicBezTo>
                  <a:pt x="1132758" y="79030"/>
                  <a:pt x="1120636" y="86424"/>
                  <a:pt x="1107583" y="90153"/>
                </a:cubicBezTo>
                <a:cubicBezTo>
                  <a:pt x="1090564" y="95015"/>
                  <a:pt x="1073240" y="98738"/>
                  <a:pt x="1056068" y="103031"/>
                </a:cubicBezTo>
                <a:cubicBezTo>
                  <a:pt x="1038896" y="111617"/>
                  <a:pt x="1021335" y="119465"/>
                  <a:pt x="1004552" y="128789"/>
                </a:cubicBezTo>
                <a:cubicBezTo>
                  <a:pt x="982670" y="140946"/>
                  <a:pt x="961385" y="154159"/>
                  <a:pt x="940158" y="167426"/>
                </a:cubicBezTo>
                <a:cubicBezTo>
                  <a:pt x="927032" y="175630"/>
                  <a:pt x="915366" y="186262"/>
                  <a:pt x="901521" y="193184"/>
                </a:cubicBezTo>
                <a:cubicBezTo>
                  <a:pt x="889379" y="199255"/>
                  <a:pt x="875764" y="201769"/>
                  <a:pt x="862885" y="206062"/>
                </a:cubicBezTo>
                <a:lnTo>
                  <a:pt x="785611" y="257578"/>
                </a:lnTo>
                <a:lnTo>
                  <a:pt x="746975" y="283336"/>
                </a:lnTo>
                <a:cubicBezTo>
                  <a:pt x="699312" y="378661"/>
                  <a:pt x="747846" y="295168"/>
                  <a:pt x="682580" y="373488"/>
                </a:cubicBezTo>
                <a:cubicBezTo>
                  <a:pt x="672671" y="385379"/>
                  <a:pt x="665819" y="399529"/>
                  <a:pt x="656823" y="412124"/>
                </a:cubicBezTo>
                <a:cubicBezTo>
                  <a:pt x="644347" y="429591"/>
                  <a:pt x="630662" y="446173"/>
                  <a:pt x="618186" y="463640"/>
                </a:cubicBezTo>
                <a:cubicBezTo>
                  <a:pt x="609189" y="476235"/>
                  <a:pt x="602337" y="490386"/>
                  <a:pt x="592428" y="502277"/>
                </a:cubicBezTo>
                <a:cubicBezTo>
                  <a:pt x="580768" y="516269"/>
                  <a:pt x="566671" y="528034"/>
                  <a:pt x="553792" y="540913"/>
                </a:cubicBezTo>
                <a:cubicBezTo>
                  <a:pt x="527886" y="618630"/>
                  <a:pt x="555826" y="546108"/>
                  <a:pt x="489397" y="656823"/>
                </a:cubicBezTo>
                <a:cubicBezTo>
                  <a:pt x="463639" y="699753"/>
                  <a:pt x="434513" y="740833"/>
                  <a:pt x="412124" y="785612"/>
                </a:cubicBezTo>
                <a:cubicBezTo>
                  <a:pt x="386366" y="837127"/>
                  <a:pt x="366800" y="892236"/>
                  <a:pt x="334851" y="940158"/>
                </a:cubicBezTo>
                <a:cubicBezTo>
                  <a:pt x="317679" y="965916"/>
                  <a:pt x="297179" y="989742"/>
                  <a:pt x="283335" y="1017431"/>
                </a:cubicBezTo>
                <a:cubicBezTo>
                  <a:pt x="266932" y="1050238"/>
                  <a:pt x="261102" y="1087655"/>
                  <a:pt x="244699" y="1120462"/>
                </a:cubicBezTo>
                <a:cubicBezTo>
                  <a:pt x="230855" y="1148151"/>
                  <a:pt x="207028" y="1170047"/>
                  <a:pt x="193183" y="1197736"/>
                </a:cubicBezTo>
                <a:cubicBezTo>
                  <a:pt x="181041" y="1222021"/>
                  <a:pt x="177868" y="1249947"/>
                  <a:pt x="167425" y="1275009"/>
                </a:cubicBezTo>
                <a:cubicBezTo>
                  <a:pt x="70379" y="1507920"/>
                  <a:pt x="172438" y="1252108"/>
                  <a:pt x="103031" y="1390919"/>
                </a:cubicBezTo>
                <a:cubicBezTo>
                  <a:pt x="77972" y="1441037"/>
                  <a:pt x="102028" y="1423309"/>
                  <a:pt x="77273" y="1481071"/>
                </a:cubicBezTo>
                <a:cubicBezTo>
                  <a:pt x="71176" y="1495298"/>
                  <a:pt x="60102" y="1506829"/>
                  <a:pt x="51516" y="1519708"/>
                </a:cubicBezTo>
                <a:cubicBezTo>
                  <a:pt x="23096" y="1661808"/>
                  <a:pt x="39602" y="1606963"/>
                  <a:pt x="12879" y="1687133"/>
                </a:cubicBezTo>
                <a:cubicBezTo>
                  <a:pt x="8586" y="1734355"/>
                  <a:pt x="0" y="1781383"/>
                  <a:pt x="0" y="1828800"/>
                </a:cubicBezTo>
                <a:cubicBezTo>
                  <a:pt x="0" y="1923439"/>
                  <a:pt x="1081" y="1991244"/>
                  <a:pt x="25758" y="2073499"/>
                </a:cubicBezTo>
                <a:cubicBezTo>
                  <a:pt x="36688" y="2109930"/>
                  <a:pt x="47700" y="2159835"/>
                  <a:pt x="77273" y="2189409"/>
                </a:cubicBezTo>
                <a:cubicBezTo>
                  <a:pt x="88218" y="2200354"/>
                  <a:pt x="115910" y="2215167"/>
                  <a:pt x="115910" y="221516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4" name="テキスト ボックス 23"/>
          <p:cNvSpPr txBox="1"/>
          <p:nvPr/>
        </p:nvSpPr>
        <p:spPr>
          <a:xfrm>
            <a:off x="5724128" y="6093296"/>
            <a:ext cx="1656184" cy="369332"/>
          </a:xfrm>
          <a:prstGeom prst="rect">
            <a:avLst/>
          </a:prstGeom>
          <a:noFill/>
        </p:spPr>
        <p:txBody>
          <a:bodyPr wrap="square" rtlCol="0">
            <a:spAutoFit/>
          </a:bodyPr>
          <a:lstStyle/>
          <a:p>
            <a:r>
              <a:rPr kumimoji="1" lang="ja-JP" altLang="en-US" b="1" dirty="0" smtClean="0">
                <a:solidFill>
                  <a:srgbClr val="FF0000"/>
                </a:solidFill>
              </a:rPr>
              <a:t>もっとゴミ</a:t>
            </a:r>
            <a:endParaRPr kumimoji="1" lang="ja-JP" altLang="en-US" b="1" dirty="0">
              <a:solidFill>
                <a:srgbClr val="FF0000"/>
              </a:solidFill>
            </a:endParaRPr>
          </a:p>
        </p:txBody>
      </p:sp>
      <p:sp>
        <p:nvSpPr>
          <p:cNvPr id="25" name="テキスト ボックス 24"/>
          <p:cNvSpPr txBox="1"/>
          <p:nvPr/>
        </p:nvSpPr>
        <p:spPr>
          <a:xfrm>
            <a:off x="7465551" y="6093296"/>
            <a:ext cx="1656184" cy="369332"/>
          </a:xfrm>
          <a:prstGeom prst="rect">
            <a:avLst/>
          </a:prstGeom>
          <a:noFill/>
        </p:spPr>
        <p:txBody>
          <a:bodyPr wrap="square" rtlCol="0">
            <a:spAutoFit/>
          </a:bodyPr>
          <a:lstStyle/>
          <a:p>
            <a:r>
              <a:rPr kumimoji="1" lang="ja-JP" altLang="en-US" b="1" dirty="0" smtClean="0">
                <a:solidFill>
                  <a:srgbClr val="FF0000"/>
                </a:solidFill>
              </a:rPr>
              <a:t>既存のゴミ</a:t>
            </a:r>
            <a:endParaRPr kumimoji="1" lang="ja-JP" altLang="en-US" b="1" dirty="0">
              <a:solidFill>
                <a:srgbClr val="FF0000"/>
              </a:solidFill>
            </a:endParaRPr>
          </a:p>
        </p:txBody>
      </p:sp>
    </p:spTree>
    <p:extLst>
      <p:ext uri="{BB962C8B-B14F-4D97-AF65-F5344CB8AC3E}">
        <p14:creationId xmlns:p14="http://schemas.microsoft.com/office/powerpoint/2010/main" val="186890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Garbage Collection</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プログラムの実行中に、「もう不必要になった」</a:t>
            </a:r>
            <a:r>
              <a:rPr kumimoji="1" lang="en-US" altLang="ja-JP" dirty="0" smtClean="0"/>
              <a:t/>
            </a:r>
            <a:br>
              <a:rPr kumimoji="1" lang="en-US" altLang="ja-JP" dirty="0" smtClean="0"/>
            </a:br>
            <a:r>
              <a:rPr kumimoji="1" lang="ja-JP" altLang="en-US" dirty="0" smtClean="0"/>
              <a:t>メモリ領域を解放して再利用する機構</a:t>
            </a:r>
            <a:endParaRPr kumimoji="1" lang="en-US" altLang="ja-JP" dirty="0" smtClean="0"/>
          </a:p>
          <a:p>
            <a:endParaRPr lang="en-US" altLang="ja-JP" dirty="0"/>
          </a:p>
          <a:p>
            <a:r>
              <a:rPr kumimoji="1" lang="ja-JP" altLang="en-US" dirty="0" smtClean="0"/>
              <a:t>「もう不必要になった」とは？</a:t>
            </a:r>
            <a:endParaRPr kumimoji="1" lang="en-US" altLang="ja-JP" dirty="0" smtClean="0"/>
          </a:p>
          <a:p>
            <a:pPr lvl="1"/>
            <a:r>
              <a:rPr lang="ja-JP" altLang="en-US" dirty="0" smtClean="0"/>
              <a:t>既存手法： 今のスタック変数</a:t>
            </a:r>
            <a:r>
              <a:rPr lang="en-US" altLang="ja-JP" dirty="0" smtClean="0"/>
              <a:t>(</a:t>
            </a:r>
            <a:r>
              <a:rPr lang="ja-JP" altLang="en-US" dirty="0" smtClean="0"/>
              <a:t>など</a:t>
            </a:r>
            <a:r>
              <a:rPr lang="en-US" altLang="ja-JP" dirty="0" smtClean="0"/>
              <a:t>)</a:t>
            </a:r>
            <a:r>
              <a:rPr lang="ja-JP" altLang="en-US" dirty="0" smtClean="0"/>
              <a:t>からポインタをどれだけ辿ってもたどり着けない領域のこと</a:t>
            </a:r>
            <a:endParaRPr lang="en-US" altLang="ja-JP" dirty="0" smtClean="0"/>
          </a:p>
          <a:p>
            <a:pPr lvl="1"/>
            <a:r>
              <a:rPr lang="ja-JP" altLang="en-US" dirty="0" smtClean="0"/>
              <a:t>提案手法： プログラムを解析して、</a:t>
            </a:r>
            <a:r>
              <a:rPr lang="ja-JP" altLang="en-US" b="1" dirty="0" smtClean="0">
                <a:solidFill>
                  <a:srgbClr val="FF0000"/>
                </a:solidFill>
              </a:rPr>
              <a:t>今後のプログラム実行で決して触らないと判断できる領域は到達可能でも容赦なく解放する</a:t>
            </a:r>
            <a:endParaRPr kumimoji="1" lang="ja-JP" altLang="en-US" b="1" dirty="0">
              <a:solidFill>
                <a:srgbClr val="FF0000"/>
              </a:solidFill>
            </a:endParaRPr>
          </a:p>
        </p:txBody>
      </p:sp>
    </p:spTree>
    <p:extLst>
      <p:ext uri="{BB962C8B-B14F-4D97-AF65-F5344CB8AC3E}">
        <p14:creationId xmlns:p14="http://schemas.microsoft.com/office/powerpoint/2010/main" val="2666387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対象言語</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smtClean="0"/>
              <a:t>(cons e f)</a:t>
            </a:r>
          </a:p>
          <a:p>
            <a:pPr lvl="1"/>
            <a:r>
              <a:rPr lang="ja-JP" altLang="en-US" dirty="0" smtClean="0"/>
              <a:t>メモリを確保して、</a:t>
            </a:r>
            <a:r>
              <a:rPr lang="en-US" altLang="ja-JP" dirty="0" smtClean="0"/>
              <a:t/>
            </a:r>
            <a:br>
              <a:rPr lang="en-US" altLang="ja-JP" dirty="0" smtClean="0"/>
            </a:br>
            <a:r>
              <a:rPr lang="ja-JP" altLang="en-US" dirty="0" smtClean="0"/>
              <a:t>ポインタ</a:t>
            </a:r>
            <a:r>
              <a:rPr lang="en-US" altLang="ja-JP" dirty="0"/>
              <a:t>0</a:t>
            </a:r>
            <a:r>
              <a:rPr lang="en-US" altLang="ja-JP" dirty="0" smtClean="0"/>
              <a:t> </a:t>
            </a:r>
            <a:r>
              <a:rPr lang="ja-JP" altLang="en-US" dirty="0" smtClean="0"/>
              <a:t>で </a:t>
            </a:r>
            <a:r>
              <a:rPr lang="en-US" altLang="ja-JP" dirty="0" smtClean="0"/>
              <a:t>e </a:t>
            </a:r>
            <a:r>
              <a:rPr lang="ja-JP" altLang="en-US" dirty="0" smtClean="0"/>
              <a:t>を、</a:t>
            </a:r>
            <a:r>
              <a:rPr lang="en-US" altLang="ja-JP" dirty="0" smtClean="0"/>
              <a:t/>
            </a:r>
            <a:br>
              <a:rPr lang="en-US" altLang="ja-JP" dirty="0" smtClean="0"/>
            </a:br>
            <a:r>
              <a:rPr lang="ja-JP" altLang="en-US" dirty="0" smtClean="0"/>
              <a:t>ポインタ</a:t>
            </a:r>
            <a:r>
              <a:rPr lang="en-US" altLang="ja-JP" dirty="0" smtClean="0"/>
              <a:t>1</a:t>
            </a:r>
            <a:r>
              <a:rPr lang="ja-JP" altLang="en-US" dirty="0" smtClean="0"/>
              <a:t>で </a:t>
            </a:r>
            <a:r>
              <a:rPr lang="en-US" altLang="ja-JP" dirty="0" smtClean="0"/>
              <a:t>f </a:t>
            </a:r>
            <a:r>
              <a:rPr lang="ja-JP" altLang="en-US" dirty="0" smtClean="0"/>
              <a:t>を指す</a:t>
            </a:r>
            <a:endParaRPr lang="en-US" altLang="ja-JP" dirty="0" smtClean="0"/>
          </a:p>
          <a:p>
            <a:r>
              <a:rPr lang="en-US" altLang="ja-JP" dirty="0" smtClean="0"/>
              <a:t>(car e)</a:t>
            </a:r>
          </a:p>
          <a:p>
            <a:pPr lvl="1"/>
            <a:r>
              <a:rPr lang="en-US" altLang="ja-JP" dirty="0" smtClean="0"/>
              <a:t>e </a:t>
            </a:r>
            <a:r>
              <a:rPr lang="ja-JP" altLang="en-US" dirty="0" smtClean="0"/>
              <a:t>のポインタ</a:t>
            </a:r>
            <a:r>
              <a:rPr lang="en-US" altLang="ja-JP" dirty="0"/>
              <a:t>0</a:t>
            </a:r>
            <a:r>
              <a:rPr lang="ja-JP" altLang="en-US" dirty="0" smtClean="0"/>
              <a:t>をたどった先の値を返す</a:t>
            </a:r>
            <a:endParaRPr lang="en-US" altLang="ja-JP" dirty="0" smtClean="0"/>
          </a:p>
          <a:p>
            <a:r>
              <a:rPr lang="en-US" altLang="ja-JP" dirty="0" smtClean="0"/>
              <a:t>(</a:t>
            </a:r>
            <a:r>
              <a:rPr lang="en-US" altLang="ja-JP" dirty="0" err="1" smtClean="0"/>
              <a:t>cdr</a:t>
            </a:r>
            <a:r>
              <a:rPr lang="en-US" altLang="ja-JP" dirty="0" smtClean="0"/>
              <a:t> e)</a:t>
            </a:r>
          </a:p>
          <a:p>
            <a:pPr lvl="1"/>
            <a:r>
              <a:rPr lang="en-US" altLang="ja-JP" dirty="0" smtClean="0"/>
              <a:t>e </a:t>
            </a:r>
            <a:r>
              <a:rPr lang="ja-JP" altLang="en-US" dirty="0" smtClean="0"/>
              <a:t>のポインタ</a:t>
            </a:r>
            <a:r>
              <a:rPr lang="en-US" altLang="ja-JP" dirty="0" smtClean="0"/>
              <a:t>1</a:t>
            </a:r>
            <a:r>
              <a:rPr lang="ja-JP" altLang="en-US" dirty="0" smtClean="0"/>
              <a:t>をたどった先の値を返す</a:t>
            </a:r>
            <a:endParaRPr lang="en-US" altLang="ja-JP" dirty="0" smtClean="0"/>
          </a:p>
          <a:p>
            <a:r>
              <a:rPr lang="en-US" altLang="ja-JP" dirty="0" smtClean="0"/>
              <a:t>if </a:t>
            </a:r>
            <a:r>
              <a:rPr lang="ja-JP" altLang="en-US" dirty="0" smtClean="0"/>
              <a:t>文</a:t>
            </a:r>
            <a:r>
              <a:rPr lang="en-US" altLang="ja-JP" dirty="0" smtClean="0"/>
              <a:t>, </a:t>
            </a:r>
            <a:r>
              <a:rPr lang="ja-JP" altLang="en-US" dirty="0" smtClean="0"/>
              <a:t>関数定義</a:t>
            </a:r>
            <a:r>
              <a:rPr lang="en-US" altLang="ja-JP" dirty="0" smtClean="0"/>
              <a:t>, </a:t>
            </a:r>
            <a:r>
              <a:rPr lang="ja-JP" altLang="en-US" dirty="0" smtClean="0"/>
              <a:t>再帰</a:t>
            </a:r>
            <a:endParaRPr lang="en-US" altLang="ja-JP" dirty="0"/>
          </a:p>
          <a:p>
            <a:r>
              <a:rPr lang="ja-JP" altLang="en-US" dirty="0" smtClean="0"/>
              <a:t>メモリの書き換え（破壊的代入）は</a:t>
            </a:r>
            <a:r>
              <a:rPr lang="ja-JP" altLang="en-US" dirty="0" err="1" smtClean="0"/>
              <a:t>無し</a:t>
            </a:r>
            <a:endParaRPr lang="en-US" altLang="ja-JP" dirty="0" smtClean="0"/>
          </a:p>
        </p:txBody>
      </p:sp>
      <p:sp>
        <p:nvSpPr>
          <p:cNvPr id="4" name="円/楕円 3"/>
          <p:cNvSpPr/>
          <p:nvPr/>
        </p:nvSpPr>
        <p:spPr>
          <a:xfrm>
            <a:off x="7481854" y="1988840"/>
            <a:ext cx="762554" cy="7200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 name="円/楕円 4"/>
          <p:cNvSpPr/>
          <p:nvPr/>
        </p:nvSpPr>
        <p:spPr>
          <a:xfrm>
            <a:off x="7092280" y="2923183"/>
            <a:ext cx="61206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3600" b="1" dirty="0" smtClean="0">
                <a:solidFill>
                  <a:srgbClr val="FF0000"/>
                </a:solidFill>
              </a:rPr>
              <a:t>e</a:t>
            </a:r>
            <a:endParaRPr kumimoji="1" lang="ja-JP" altLang="en-US" sz="3600" b="1" dirty="0">
              <a:solidFill>
                <a:srgbClr val="FF0000"/>
              </a:solidFill>
            </a:endParaRPr>
          </a:p>
        </p:txBody>
      </p:sp>
      <p:sp>
        <p:nvSpPr>
          <p:cNvPr id="6" name="円/楕円 5"/>
          <p:cNvSpPr/>
          <p:nvPr/>
        </p:nvSpPr>
        <p:spPr>
          <a:xfrm>
            <a:off x="8064388" y="2947767"/>
            <a:ext cx="61206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3600" b="1" dirty="0" smtClean="0">
                <a:solidFill>
                  <a:srgbClr val="FF0000"/>
                </a:solidFill>
              </a:rPr>
              <a:t>f</a:t>
            </a:r>
            <a:endParaRPr kumimoji="1" lang="ja-JP" altLang="en-US" sz="3600" b="1" dirty="0">
              <a:solidFill>
                <a:srgbClr val="FF0000"/>
              </a:solidFill>
            </a:endParaRPr>
          </a:p>
        </p:txBody>
      </p:sp>
      <p:cxnSp>
        <p:nvCxnSpPr>
          <p:cNvPr id="8" name="直線矢印コネクタ 7"/>
          <p:cNvCxnSpPr>
            <a:stCxn id="4" idx="3"/>
            <a:endCxn id="5" idx="0"/>
          </p:cNvCxnSpPr>
          <p:nvPr/>
        </p:nvCxnSpPr>
        <p:spPr>
          <a:xfrm flipH="1">
            <a:off x="7398314" y="2603467"/>
            <a:ext cx="195213" cy="319716"/>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6" idx="0"/>
          </p:cNvCxnSpPr>
          <p:nvPr/>
        </p:nvCxnSpPr>
        <p:spPr>
          <a:xfrm>
            <a:off x="8132735" y="2603467"/>
            <a:ext cx="237687" cy="344300"/>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160525" y="2590951"/>
            <a:ext cx="288032" cy="369332"/>
          </a:xfrm>
          <a:prstGeom prst="rect">
            <a:avLst/>
          </a:prstGeom>
          <a:noFill/>
        </p:spPr>
        <p:txBody>
          <a:bodyPr wrap="square" rtlCol="0">
            <a:spAutoFit/>
          </a:bodyPr>
          <a:lstStyle/>
          <a:p>
            <a:r>
              <a:rPr kumimoji="1" lang="en-US" altLang="ja-JP" b="1" dirty="0" smtClean="0"/>
              <a:t>0</a:t>
            </a:r>
            <a:endParaRPr kumimoji="1" lang="ja-JP" altLang="en-US" b="1" dirty="0"/>
          </a:p>
        </p:txBody>
      </p:sp>
      <p:sp>
        <p:nvSpPr>
          <p:cNvPr id="14" name="テキスト ボックス 13"/>
          <p:cNvSpPr txBox="1"/>
          <p:nvPr/>
        </p:nvSpPr>
        <p:spPr>
          <a:xfrm>
            <a:off x="8316416" y="2564904"/>
            <a:ext cx="288032" cy="369332"/>
          </a:xfrm>
          <a:prstGeom prst="rect">
            <a:avLst/>
          </a:prstGeom>
          <a:noFill/>
        </p:spPr>
        <p:txBody>
          <a:bodyPr wrap="square" rtlCol="0">
            <a:spAutoFit/>
          </a:bodyPr>
          <a:lstStyle/>
          <a:p>
            <a:r>
              <a:rPr kumimoji="1" lang="en-US" altLang="ja-JP" b="1" dirty="0" smtClean="0"/>
              <a:t>1</a:t>
            </a:r>
            <a:endParaRPr kumimoji="1" lang="ja-JP" altLang="en-US" b="1" dirty="0"/>
          </a:p>
        </p:txBody>
      </p:sp>
      <p:sp>
        <p:nvSpPr>
          <p:cNvPr id="15" name="円/楕円 14"/>
          <p:cNvSpPr/>
          <p:nvPr/>
        </p:nvSpPr>
        <p:spPr>
          <a:xfrm>
            <a:off x="5292080" y="2376381"/>
            <a:ext cx="61206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3600" b="1" dirty="0" smtClean="0">
                <a:solidFill>
                  <a:srgbClr val="FF0000"/>
                </a:solidFill>
              </a:rPr>
              <a:t>e</a:t>
            </a:r>
            <a:endParaRPr kumimoji="1" lang="ja-JP" altLang="en-US" sz="3600" b="1" dirty="0">
              <a:solidFill>
                <a:srgbClr val="FF0000"/>
              </a:solidFill>
            </a:endParaRPr>
          </a:p>
        </p:txBody>
      </p:sp>
      <p:sp>
        <p:nvSpPr>
          <p:cNvPr id="16" name="円/楕円 15"/>
          <p:cNvSpPr/>
          <p:nvPr/>
        </p:nvSpPr>
        <p:spPr>
          <a:xfrm>
            <a:off x="6012160" y="2376381"/>
            <a:ext cx="61206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3600" b="1" dirty="0" smtClean="0">
                <a:solidFill>
                  <a:srgbClr val="FF0000"/>
                </a:solidFill>
              </a:rPr>
              <a:t>f</a:t>
            </a:r>
            <a:endParaRPr kumimoji="1" lang="ja-JP" altLang="en-US" sz="3600" b="1" dirty="0">
              <a:solidFill>
                <a:srgbClr val="FF0000"/>
              </a:solidFill>
            </a:endParaRPr>
          </a:p>
        </p:txBody>
      </p:sp>
      <p:sp>
        <p:nvSpPr>
          <p:cNvPr id="17" name="テキスト ボックス 16"/>
          <p:cNvSpPr txBox="1"/>
          <p:nvPr/>
        </p:nvSpPr>
        <p:spPr>
          <a:xfrm>
            <a:off x="4572000" y="2515751"/>
            <a:ext cx="2592288" cy="369332"/>
          </a:xfrm>
          <a:prstGeom prst="rect">
            <a:avLst/>
          </a:prstGeom>
          <a:noFill/>
        </p:spPr>
        <p:txBody>
          <a:bodyPr wrap="square" rtlCol="0">
            <a:spAutoFit/>
          </a:bodyPr>
          <a:lstStyle/>
          <a:p>
            <a:r>
              <a:rPr kumimoji="1" lang="en-US" altLang="ja-JP" dirty="0" smtClean="0"/>
              <a:t>(cons                             ) =</a:t>
            </a:r>
            <a:endParaRPr kumimoji="1" lang="ja-JP" altLang="en-US" dirty="0"/>
          </a:p>
        </p:txBody>
      </p:sp>
    </p:spTree>
    <p:extLst>
      <p:ext uri="{BB962C8B-B14F-4D97-AF65-F5344CB8AC3E}">
        <p14:creationId xmlns:p14="http://schemas.microsoft.com/office/powerpoint/2010/main" val="3577022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a:t>
            </a:r>
            <a:endParaRPr kumimoji="1" lang="ja-JP" altLang="en-US" dirty="0"/>
          </a:p>
        </p:txBody>
      </p:sp>
      <p:sp>
        <p:nvSpPr>
          <p:cNvPr id="3" name="コンテンツ プレースホルダー 2"/>
          <p:cNvSpPr>
            <a:spLocks noGrp="1"/>
          </p:cNvSpPr>
          <p:nvPr>
            <p:ph idx="1"/>
          </p:nvPr>
        </p:nvSpPr>
        <p:spPr/>
        <p:txBody>
          <a:bodyPr/>
          <a:lstStyle/>
          <a:p>
            <a:endParaRPr lang="en-US" altLang="ja-JP" dirty="0"/>
          </a:p>
          <a:p>
            <a:endParaRPr kumimoji="1" lang="en-US" altLang="ja-JP" dirty="0" smtClean="0"/>
          </a:p>
          <a:p>
            <a:r>
              <a:rPr kumimoji="1" lang="ja-JP" altLang="en-US" dirty="0" smtClean="0"/>
              <a:t>このプログラムを実行中。</a:t>
            </a:r>
            <a:r>
              <a:rPr lang="ja-JP" altLang="en-US" dirty="0" smtClean="0"/>
              <a:t>☆を実行。△を実行。</a:t>
            </a:r>
            <a:r>
              <a:rPr lang="en-US" altLang="ja-JP" dirty="0" smtClean="0"/>
              <a:t/>
            </a:r>
            <a:br>
              <a:rPr lang="en-US" altLang="ja-JP" dirty="0" smtClean="0"/>
            </a:br>
            <a:r>
              <a:rPr lang="ja-JP" altLang="en-US" dirty="0" smtClean="0"/>
              <a:t>そして </a:t>
            </a:r>
            <a:r>
              <a:rPr lang="en-US" altLang="ja-JP" dirty="0" smtClean="0"/>
              <a:t>cons </a:t>
            </a:r>
            <a:r>
              <a:rPr lang="ja-JP" altLang="en-US" dirty="0" smtClean="0"/>
              <a:t>を実行。</a:t>
            </a:r>
            <a:endParaRPr lang="en-US" altLang="ja-JP" dirty="0" smtClean="0"/>
          </a:p>
          <a:p>
            <a:r>
              <a:rPr kumimoji="1" lang="ja-JP" altLang="en-US" dirty="0" smtClean="0"/>
              <a:t>メモリ状態 </a:t>
            </a:r>
            <a:r>
              <a:rPr kumimoji="1" lang="en-US" altLang="ja-JP" dirty="0" smtClean="0"/>
              <a:t>= </a:t>
            </a:r>
          </a:p>
          <a:p>
            <a:endParaRPr lang="en-US" altLang="ja-JP" dirty="0"/>
          </a:p>
          <a:p>
            <a:endParaRPr lang="en-US" altLang="ja-JP" dirty="0" smtClean="0"/>
          </a:p>
          <a:p>
            <a:endParaRPr lang="en-US" altLang="ja-JP" dirty="0"/>
          </a:p>
          <a:p>
            <a:r>
              <a:rPr lang="ja-JP" altLang="en-US" b="1" dirty="0" smtClean="0">
                <a:solidFill>
                  <a:srgbClr val="FF0000"/>
                </a:solidFill>
              </a:rPr>
              <a:t>△ 部分は今後絶対触らない </a:t>
            </a:r>
            <a:r>
              <a:rPr lang="en-US" altLang="ja-JP" b="1" dirty="0" smtClean="0">
                <a:solidFill>
                  <a:srgbClr val="FF0000"/>
                </a:solidFill>
              </a:rPr>
              <a:t>!!!</a:t>
            </a:r>
            <a:r>
              <a:rPr lang="ja-JP" altLang="en-US" b="1" dirty="0" smtClean="0">
                <a:solidFill>
                  <a:srgbClr val="FF0000"/>
                </a:solidFill>
              </a:rPr>
              <a:t>捨てろ</a:t>
            </a:r>
            <a:r>
              <a:rPr lang="en-US" altLang="ja-JP" b="1" dirty="0" smtClean="0">
                <a:solidFill>
                  <a:srgbClr val="FF0000"/>
                </a:solidFill>
              </a:rPr>
              <a:t>!</a:t>
            </a:r>
            <a:endParaRPr lang="en-US" altLang="ja-JP" b="1" dirty="0">
              <a:solidFill>
                <a:srgbClr val="FF0000"/>
              </a:solidFill>
            </a:endParaRPr>
          </a:p>
          <a:p>
            <a:endParaRPr kumimoji="1" lang="en-US" altLang="ja-JP" dirty="0" smtClean="0"/>
          </a:p>
          <a:p>
            <a:endParaRPr lang="en-US" altLang="ja-JP" dirty="0"/>
          </a:p>
          <a:p>
            <a:endParaRPr kumimoji="1" lang="en-US" altLang="ja-JP" dirty="0" smtClean="0"/>
          </a:p>
        </p:txBody>
      </p:sp>
      <p:sp>
        <p:nvSpPr>
          <p:cNvPr id="4" name="テキスト ボックス 3"/>
          <p:cNvSpPr txBox="1"/>
          <p:nvPr/>
        </p:nvSpPr>
        <p:spPr>
          <a:xfrm>
            <a:off x="1115616" y="2036167"/>
            <a:ext cx="6027435" cy="769441"/>
          </a:xfrm>
          <a:prstGeom prst="rect">
            <a:avLst/>
          </a:prstGeom>
          <a:noFill/>
        </p:spPr>
        <p:txBody>
          <a:bodyPr wrap="square" rtlCol="0">
            <a:spAutoFit/>
          </a:bodyPr>
          <a:lstStyle/>
          <a:p>
            <a:r>
              <a:rPr lang="en-US" altLang="ja-JP" sz="4400" dirty="0" smtClean="0"/>
              <a:t>.... </a:t>
            </a:r>
            <a:r>
              <a:rPr kumimoji="1" lang="en-US" altLang="ja-JP" sz="4400" dirty="0" smtClean="0"/>
              <a:t>(car (cons </a:t>
            </a:r>
            <a:r>
              <a:rPr kumimoji="1" lang="ja-JP" altLang="en-US" sz="4400" dirty="0" smtClean="0"/>
              <a:t>☆ △</a:t>
            </a:r>
            <a:r>
              <a:rPr kumimoji="1" lang="en-US" altLang="ja-JP" sz="4400" dirty="0" smtClean="0"/>
              <a:t>)) ...</a:t>
            </a:r>
            <a:endParaRPr kumimoji="1" lang="ja-JP" altLang="en-US" sz="4400" dirty="0"/>
          </a:p>
        </p:txBody>
      </p:sp>
      <p:sp>
        <p:nvSpPr>
          <p:cNvPr id="5" name="円/楕円 4"/>
          <p:cNvSpPr/>
          <p:nvPr/>
        </p:nvSpPr>
        <p:spPr>
          <a:xfrm>
            <a:off x="4241494" y="3645024"/>
            <a:ext cx="762554" cy="7200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円/楕円 5"/>
          <p:cNvSpPr/>
          <p:nvPr/>
        </p:nvSpPr>
        <p:spPr>
          <a:xfrm>
            <a:off x="3851920" y="4579367"/>
            <a:ext cx="61206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smtClean="0">
                <a:solidFill>
                  <a:srgbClr val="FF0000"/>
                </a:solidFill>
              </a:rPr>
              <a:t>☆</a:t>
            </a:r>
            <a:endParaRPr kumimoji="1" lang="ja-JP" altLang="en-US" sz="3600" b="1" dirty="0">
              <a:solidFill>
                <a:srgbClr val="FF0000"/>
              </a:solidFill>
            </a:endParaRPr>
          </a:p>
        </p:txBody>
      </p:sp>
      <p:sp>
        <p:nvSpPr>
          <p:cNvPr id="7" name="円/楕円 6"/>
          <p:cNvSpPr/>
          <p:nvPr/>
        </p:nvSpPr>
        <p:spPr>
          <a:xfrm>
            <a:off x="4824028" y="4603951"/>
            <a:ext cx="61206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smtClean="0">
                <a:solidFill>
                  <a:srgbClr val="FF0000"/>
                </a:solidFill>
              </a:rPr>
              <a:t>△</a:t>
            </a:r>
            <a:endParaRPr kumimoji="1" lang="ja-JP" altLang="en-US" sz="3600" b="1" dirty="0">
              <a:solidFill>
                <a:srgbClr val="FF0000"/>
              </a:solidFill>
            </a:endParaRPr>
          </a:p>
        </p:txBody>
      </p:sp>
      <p:cxnSp>
        <p:nvCxnSpPr>
          <p:cNvPr id="8" name="直線矢印コネクタ 7"/>
          <p:cNvCxnSpPr>
            <a:stCxn id="5" idx="3"/>
            <a:endCxn id="6" idx="0"/>
          </p:cNvCxnSpPr>
          <p:nvPr/>
        </p:nvCxnSpPr>
        <p:spPr>
          <a:xfrm flipH="1">
            <a:off x="4157954" y="4259651"/>
            <a:ext cx="195213" cy="319716"/>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5" idx="5"/>
            <a:endCxn id="7" idx="0"/>
          </p:cNvCxnSpPr>
          <p:nvPr/>
        </p:nvCxnSpPr>
        <p:spPr>
          <a:xfrm>
            <a:off x="4892375" y="4259651"/>
            <a:ext cx="237687" cy="344300"/>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920165" y="4247135"/>
            <a:ext cx="288032" cy="369332"/>
          </a:xfrm>
          <a:prstGeom prst="rect">
            <a:avLst/>
          </a:prstGeom>
          <a:noFill/>
        </p:spPr>
        <p:txBody>
          <a:bodyPr wrap="square" rtlCol="0">
            <a:spAutoFit/>
          </a:bodyPr>
          <a:lstStyle/>
          <a:p>
            <a:r>
              <a:rPr kumimoji="1" lang="en-US" altLang="ja-JP" b="1" dirty="0" smtClean="0"/>
              <a:t>0</a:t>
            </a:r>
            <a:endParaRPr kumimoji="1" lang="ja-JP" altLang="en-US" b="1" dirty="0"/>
          </a:p>
        </p:txBody>
      </p:sp>
      <p:sp>
        <p:nvSpPr>
          <p:cNvPr id="11" name="テキスト ボックス 10"/>
          <p:cNvSpPr txBox="1"/>
          <p:nvPr/>
        </p:nvSpPr>
        <p:spPr>
          <a:xfrm>
            <a:off x="5076056" y="4221088"/>
            <a:ext cx="288032" cy="369332"/>
          </a:xfrm>
          <a:prstGeom prst="rect">
            <a:avLst/>
          </a:prstGeom>
          <a:noFill/>
        </p:spPr>
        <p:txBody>
          <a:bodyPr wrap="square" rtlCol="0">
            <a:spAutoFit/>
          </a:bodyPr>
          <a:lstStyle/>
          <a:p>
            <a:r>
              <a:rPr kumimoji="1" lang="en-US" altLang="ja-JP" b="1" dirty="0" smtClean="0"/>
              <a:t>1</a:t>
            </a:r>
            <a:endParaRPr kumimoji="1" lang="ja-JP" altLang="en-US" b="1" dirty="0"/>
          </a:p>
        </p:txBody>
      </p:sp>
    </p:spTree>
    <p:extLst>
      <p:ext uri="{BB962C8B-B14F-4D97-AF65-F5344CB8AC3E}">
        <p14:creationId xmlns:p14="http://schemas.microsoft.com/office/powerpoint/2010/main" val="2563514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TC101790492[[fn=スケッチブック]]</Template>
  <TotalTime>1011</TotalTime>
  <Words>773</Words>
  <Application>Microsoft Office PowerPoint</Application>
  <PresentationFormat>画面に合わせる (4:3)</PresentationFormat>
  <Paragraphs>166</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Sketchbook</vt:lpstr>
      <vt:lpstr>“Separating Regular Languages with First-Order Logic”</vt:lpstr>
      <vt:lpstr>論文概要</vt:lpstr>
      <vt:lpstr>“Zombie Swarms: An Investigation of the Behavior of Your Undead Relatives”</vt:lpstr>
      <vt:lpstr>論文概要</vt:lpstr>
      <vt:lpstr>“Liveness-Based Garbage Collection”</vt:lpstr>
      <vt:lpstr>論文概要</vt:lpstr>
      <vt:lpstr>Garbage Collection</vt:lpstr>
      <vt:lpstr>対象言語</vt:lpstr>
      <vt:lpstr>例</vt:lpstr>
      <vt:lpstr>もう少しフォーマルに例</vt:lpstr>
      <vt:lpstr>式での「逆算」</vt:lpstr>
      <vt:lpstr>関数定義</vt:lpstr>
      <vt:lpstr>文脈自由文法</vt:lpstr>
      <vt:lpstr>めんどくさいケース: cons</vt:lpstr>
      <vt:lpstr>めんどくさいケース: if </vt:lpstr>
      <vt:lpstr>めんどくさいケース: if</vt:lpstr>
      <vt:lpstr>例</vt:lpstr>
      <vt:lpstr>GCの実行</vt:lpstr>
      <vt:lpstr>プログラムの各時点で、今後アクセスする可能性のあるパス集合を求められるようにしておく</vt:lpstr>
      <vt:lpstr>その集合の範囲外のノードを判定して回収しまくる</vt:lpstr>
      <vt:lpstr>注意事項: 00, 11 の扱い</vt:lpstr>
      <vt:lpstr>注意事項:  traverseしまくり</vt:lpstr>
      <vt:lpstr>議論しましょう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“Liveness-Based Garbage Collection”</dc:title>
  <dc:creator>kinaba</dc:creator>
  <cp:lastModifiedBy>kinaba</cp:lastModifiedBy>
  <cp:revision>31</cp:revision>
  <dcterms:created xsi:type="dcterms:W3CDTF">2014-06-13T10:48:12Z</dcterms:created>
  <dcterms:modified xsi:type="dcterms:W3CDTF">2014-06-14T06:11:06Z</dcterms:modified>
</cp:coreProperties>
</file>