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2" r:id="rId3"/>
    <p:sldId id="263" r:id="rId4"/>
    <p:sldId id="276" r:id="rId5"/>
    <p:sldId id="277" r:id="rId6"/>
    <p:sldId id="266" r:id="rId7"/>
    <p:sldId id="267" r:id="rId8"/>
    <p:sldId id="268" r:id="rId9"/>
    <p:sldId id="269" r:id="rId10"/>
    <p:sldId id="272" r:id="rId11"/>
    <p:sldId id="271" r:id="rId12"/>
    <p:sldId id="273" r:id="rId13"/>
    <p:sldId id="288" r:id="rId14"/>
    <p:sldId id="274" r:id="rId15"/>
    <p:sldId id="285" r:id="rId16"/>
    <p:sldId id="275" r:id="rId17"/>
    <p:sldId id="278" r:id="rId18"/>
    <p:sldId id="279" r:id="rId19"/>
    <p:sldId id="289" r:id="rId20"/>
    <p:sldId id="286" r:id="rId21"/>
    <p:sldId id="280" r:id="rId22"/>
    <p:sldId id="284" r:id="rId23"/>
    <p:sldId id="287" r:id="rId24"/>
    <p:sldId id="281" r:id="rId25"/>
    <p:sldId id="282" r:id="rId26"/>
    <p:sldId id="290" r:id="rId27"/>
    <p:sldId id="28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95" autoAdjust="0"/>
  </p:normalViewPr>
  <p:slideViewPr>
    <p:cSldViewPr>
      <p:cViewPr varScale="1">
        <p:scale>
          <a:sx n="77" d="100"/>
          <a:sy n="77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98A75-0759-4E14-BA57-B48013C87C91}" type="datetimeFigureOut">
              <a:rPr kumimoji="1" lang="ja-JP" altLang="en-US" smtClean="0"/>
              <a:t>2013/5/22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E80EA-58DE-47E9-8EF5-F1E1287DE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1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E80EA-58DE-47E9-8EF5-F1E1287DEEC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1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E80EA-58DE-47E9-8EF5-F1E1287DEEC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1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spark-project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212.112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7772400" cy="434479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200" dirty="0" smtClean="0"/>
              <a:t>Paper Reading: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from KDD 2012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speaker: </a:t>
            </a:r>
            <a:r>
              <a:rPr kumimoji="1" lang="en-US" altLang="ja-JP" dirty="0" smtClean="0">
                <a:solidFill>
                  <a:schemeClr val="tx1"/>
                </a:solidFill>
              </a:rPr>
              <a:t>Kazuhiro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Inaba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8503"/>
            <a:ext cx="8496944" cy="1776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6</a:t>
            </a:r>
            <a:r>
              <a:rPr kumimoji="1" lang="en-US" altLang="ja-JP" dirty="0" smtClean="0"/>
              <a:t>. Triangle</a:t>
            </a:r>
          </a:p>
          <a:p>
            <a:pPr lvl="1"/>
            <a:r>
              <a:rPr lang="en-US" altLang="ja-JP" dirty="0" smtClean="0"/>
              <a:t>v</a:t>
            </a:r>
            <a:r>
              <a:rPr lang="ja-JP" altLang="en-US" dirty="0" smtClean="0"/>
              <a:t>を足したら三角形が最も増えるパーティション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where</a:t>
            </a:r>
            <a:endParaRPr lang="en-US" altLang="ja-JP" dirty="0" smtClean="0"/>
          </a:p>
          <a:p>
            <a:pPr lvl="1"/>
            <a:r>
              <a:rPr lang="en-US" altLang="ja-JP" dirty="0"/>
              <a:t>6</a:t>
            </a:r>
            <a:r>
              <a:rPr lang="en-US" altLang="ja-JP" dirty="0" smtClean="0"/>
              <a:t>-1</a:t>
            </a:r>
            <a:r>
              <a:rPr lang="en-US" altLang="ja-JP" dirty="0"/>
              <a:t>.  </a:t>
            </a:r>
            <a:r>
              <a:rPr lang="en-US" altLang="ja-JP" dirty="0" smtClean="0"/>
              <a:t>w(t</a:t>
            </a:r>
            <a:r>
              <a:rPr lang="en-US" altLang="ja-JP" dirty="0"/>
              <a:t>, </a:t>
            </a:r>
            <a:r>
              <a:rPr lang="en-US" altLang="ja-JP" dirty="0" err="1"/>
              <a:t>i</a:t>
            </a:r>
            <a:r>
              <a:rPr lang="en-US" altLang="ja-JP" dirty="0"/>
              <a:t>) = </a:t>
            </a:r>
            <a:r>
              <a:rPr lang="en-US" altLang="ja-JP" dirty="0" smtClean="0"/>
              <a:t>1   </a:t>
            </a:r>
            <a:r>
              <a:rPr lang="en-US" altLang="ja-JP" dirty="0" err="1" smtClean="0">
                <a:solidFill>
                  <a:srgbClr val="00B050"/>
                </a:solidFill>
              </a:rPr>
              <a:t>unweighted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lvl="1"/>
            <a:r>
              <a:rPr lang="en-US" altLang="ja-JP" dirty="0"/>
              <a:t>6</a:t>
            </a:r>
            <a:r>
              <a:rPr lang="en-US" altLang="ja-JP" dirty="0" smtClean="0"/>
              <a:t>-2</a:t>
            </a:r>
            <a:r>
              <a:rPr lang="en-US" altLang="ja-JP" dirty="0"/>
              <a:t>.  w(t, </a:t>
            </a:r>
            <a:r>
              <a:rPr lang="en-US" altLang="ja-JP" dirty="0" err="1"/>
              <a:t>i</a:t>
            </a:r>
            <a:r>
              <a:rPr lang="en-US" altLang="ja-JP" dirty="0"/>
              <a:t>) = 1 -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</a:t>
            </a:r>
            <a:r>
              <a:rPr lang="en-US" altLang="ja-JP" dirty="0" smtClean="0"/>
              <a:t>C    </a:t>
            </a:r>
            <a:r>
              <a:rPr lang="en-US" altLang="ja-JP" dirty="0" smtClean="0">
                <a:solidFill>
                  <a:srgbClr val="00B050"/>
                </a:solidFill>
              </a:rPr>
              <a:t>linear</a:t>
            </a:r>
            <a:endParaRPr lang="en-US" altLang="ja-JP" dirty="0">
              <a:solidFill>
                <a:srgbClr val="00B050"/>
              </a:solidFill>
            </a:endParaRPr>
          </a:p>
          <a:p>
            <a:pPr lvl="1"/>
            <a:r>
              <a:rPr lang="en-US" altLang="ja-JP" dirty="0"/>
              <a:t>6</a:t>
            </a:r>
            <a:r>
              <a:rPr lang="en-US" altLang="ja-JP" dirty="0" smtClean="0"/>
              <a:t>-3</a:t>
            </a:r>
            <a:r>
              <a:rPr lang="en-US" altLang="ja-JP" dirty="0"/>
              <a:t>.  w(t, </a:t>
            </a:r>
            <a:r>
              <a:rPr lang="en-US" altLang="ja-JP" dirty="0" err="1"/>
              <a:t>i</a:t>
            </a:r>
            <a:r>
              <a:rPr lang="en-US" altLang="ja-JP" dirty="0"/>
              <a:t>) = 1 – </a:t>
            </a:r>
            <a:r>
              <a:rPr lang="en-US" altLang="ja-JP" dirty="0" err="1"/>
              <a:t>exp</a:t>
            </a:r>
            <a:r>
              <a:rPr lang="en-US" altLang="ja-JP" dirty="0"/>
              <a:t>(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)|/C </a:t>
            </a:r>
            <a:r>
              <a:rPr lang="en-US" altLang="ja-JP" dirty="0" smtClean="0"/>
              <a:t>)    </a:t>
            </a:r>
            <a:r>
              <a:rPr lang="en-US" altLang="ja-JP" dirty="0" smtClean="0">
                <a:solidFill>
                  <a:srgbClr val="00B050"/>
                </a:solidFill>
              </a:rPr>
              <a:t>exponential</a:t>
            </a:r>
            <a:endParaRPr lang="ja-JP" altLang="en-US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52" y="2693767"/>
            <a:ext cx="7524328" cy="109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7. Balance Big</a:t>
            </a:r>
          </a:p>
          <a:p>
            <a:pPr lvl="1"/>
            <a:r>
              <a:rPr lang="ja-JP" altLang="en-US" dirty="0"/>
              <a:t>閾値</a:t>
            </a:r>
            <a:r>
              <a:rPr lang="ja-JP" altLang="en-US" dirty="0" smtClean="0"/>
              <a:t>より </a:t>
            </a:r>
            <a:r>
              <a:rPr lang="en-US" altLang="ja-JP" dirty="0" smtClean="0"/>
              <a:t>degree 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高い</a:t>
            </a:r>
            <a:r>
              <a:rPr lang="ja-JP" altLang="en-US" dirty="0"/>
              <a:t>ノード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“Balanced”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kumimoji="1" lang="ja-JP" altLang="en-US" dirty="0" smtClean="0"/>
              <a:t>閾値より </a:t>
            </a:r>
            <a:r>
              <a:rPr kumimoji="1" lang="en-US" altLang="ja-JP" dirty="0" smtClean="0"/>
              <a:t>degree 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低いノードは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Deterministic Greedy</a:t>
            </a:r>
            <a:endParaRPr kumimoji="1" lang="ja-JP" alt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044" y="4725144"/>
            <a:ext cx="7325444" cy="7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76" y="2734631"/>
            <a:ext cx="4784724" cy="83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(Buffering) </a:t>
            </a:r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C </a:t>
            </a:r>
            <a:r>
              <a:rPr lang="ja-JP" altLang="en-US" dirty="0"/>
              <a:t>個</a:t>
            </a:r>
            <a:r>
              <a:rPr lang="ja-JP" altLang="en-US" dirty="0" smtClean="0"/>
              <a:t>まで入力ノードを貯めておくことを許す</a:t>
            </a:r>
            <a:endParaRPr kumimoji="1" lang="en-US" altLang="ja-JP" dirty="0" smtClean="0"/>
          </a:p>
          <a:p>
            <a:pPr lvl="3"/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8</a:t>
            </a:r>
            <a:r>
              <a:rPr kumimoji="1" lang="en-US" altLang="ja-JP" dirty="0" smtClean="0"/>
              <a:t>. Prefer </a:t>
            </a:r>
            <a:r>
              <a:rPr kumimoji="1" lang="en-US" altLang="ja-JP" dirty="0" smtClean="0"/>
              <a:t>Big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99592" y="3140968"/>
            <a:ext cx="7632848" cy="35283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バッファに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個のノード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ID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を読み込む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loop {</a:t>
            </a:r>
          </a:p>
          <a:p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if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バッファに閾値より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degree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の高いノードがある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then</a:t>
            </a:r>
          </a:p>
          <a:p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そのノードを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“Balanced”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で分配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バッファに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個新たに読み込む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else</a:t>
            </a:r>
          </a:p>
          <a:p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C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個のノードを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“Deterministic Greedy” 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で分配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バッファに新たに 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 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個のノード 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ID 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を読み込む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}</a:t>
            </a:r>
            <a:endParaRPr kumimoji="1" lang="ja-JP" altLang="en-US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(Buffering) </a:t>
            </a:r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C </a:t>
            </a:r>
            <a:r>
              <a:rPr lang="ja-JP" altLang="en-US" dirty="0"/>
              <a:t>個</a:t>
            </a:r>
            <a:r>
              <a:rPr lang="ja-JP" altLang="en-US" dirty="0" smtClean="0"/>
              <a:t>まで入力ノードを貯めておくことを許す</a:t>
            </a:r>
            <a:endParaRPr kumimoji="1" lang="en-US" altLang="ja-JP" dirty="0" smtClean="0"/>
          </a:p>
          <a:p>
            <a:pPr lvl="3"/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9</a:t>
            </a:r>
            <a:r>
              <a:rPr kumimoji="1" lang="en-US" altLang="ja-JP" dirty="0" smtClean="0"/>
              <a:t>. Avoid Big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C</a:t>
            </a:r>
            <a:r>
              <a:rPr lang="ja-JP" altLang="en-US" dirty="0" smtClean="0"/>
              <a:t>個のバッファの範囲で低</a:t>
            </a:r>
            <a:r>
              <a:rPr lang="en-US" altLang="ja-JP" dirty="0" smtClean="0"/>
              <a:t>degree</a:t>
            </a:r>
            <a:r>
              <a:rPr lang="ja-JP" altLang="en-US" dirty="0" smtClean="0"/>
              <a:t>ノードを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先に処理。</a:t>
            </a:r>
            <a:r>
              <a:rPr lang="en-US" altLang="ja-JP" dirty="0" smtClean="0"/>
              <a:t>“Deterministic Greedy” </a:t>
            </a:r>
            <a:r>
              <a:rPr lang="ja-JP" altLang="en-US" dirty="0" smtClean="0"/>
              <a:t>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10. Greedy </a:t>
            </a:r>
            <a:r>
              <a:rPr lang="en-US" altLang="ja-JP" dirty="0" err="1" smtClean="0"/>
              <a:t>EvoCut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C</a:t>
            </a:r>
            <a:r>
              <a:rPr lang="ja-JP" altLang="en-US" dirty="0" smtClean="0"/>
              <a:t>個のバッファの範囲でクラスタリング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by </a:t>
            </a:r>
            <a:r>
              <a:rPr lang="en-US" altLang="ja-JP" dirty="0" err="1" smtClean="0"/>
              <a:t>EvoCut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Andersen&amp;Peres</a:t>
            </a:r>
            <a:r>
              <a:rPr lang="en-US" altLang="ja-JP" dirty="0" smtClean="0"/>
              <a:t> STOC‘09]</a:t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クラスタ単位で </a:t>
            </a:r>
            <a:r>
              <a:rPr lang="en-US" altLang="ja-JP" dirty="0"/>
              <a:t>“Deterministic Greedy”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5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19" y="0"/>
            <a:ext cx="65224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179512" y="5013176"/>
            <a:ext cx="1872208" cy="1224136"/>
          </a:xfrm>
          <a:prstGeom prst="wedgeRoundRectCallout">
            <a:avLst>
              <a:gd name="adj1" fmla="val 95160"/>
              <a:gd name="adj2" fmla="val 1635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err="1" smtClean="0"/>
              <a:t>Holme&amp;Kim</a:t>
            </a:r>
            <a:endParaRPr lang="en-US" altLang="ja-JP" sz="2400" dirty="0" smtClean="0"/>
          </a:p>
          <a:p>
            <a:pPr algn="ctr"/>
            <a:r>
              <a:rPr lang="en-US" altLang="ja-JP" sz="2400" dirty="0" err="1" smtClean="0"/>
              <a:t>Phys.Rev.E</a:t>
            </a:r>
            <a:r>
              <a:rPr lang="en-US" altLang="ja-JP" sz="2400" dirty="0" smtClean="0"/>
              <a:t> 2002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179512" y="2564904"/>
            <a:ext cx="1872208" cy="432048"/>
          </a:xfrm>
          <a:prstGeom prst="wedgeRoundRectCallout">
            <a:avLst>
              <a:gd name="adj1" fmla="val 94472"/>
              <a:gd name="adj2" fmla="val -9697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Social</a:t>
            </a:r>
            <a:endParaRPr lang="en-US" altLang="ja-JP" sz="2400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179512" y="1412776"/>
            <a:ext cx="1872208" cy="1008112"/>
          </a:xfrm>
          <a:prstGeom prst="wedgeRoundRectCallout">
            <a:avLst>
              <a:gd name="adj1" fmla="val 106166"/>
              <a:gd name="adj2" fmla="val -11741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Finite Element Mesh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179512" y="6309320"/>
            <a:ext cx="1872208" cy="432048"/>
          </a:xfrm>
          <a:prstGeom prst="wedgeRoundRectCallout">
            <a:avLst>
              <a:gd name="adj1" fmla="val 91721"/>
              <a:gd name="adj2" fmla="val 13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Social</a:t>
            </a:r>
            <a:endParaRPr lang="en-US" altLang="ja-JP" sz="2400" dirty="0" smtClean="0"/>
          </a:p>
        </p:txBody>
      </p:sp>
      <p:sp>
        <p:nvSpPr>
          <p:cNvPr id="10" name="角丸四角形吹き出し 9"/>
          <p:cNvSpPr/>
          <p:nvPr/>
        </p:nvSpPr>
        <p:spPr>
          <a:xfrm>
            <a:off x="179512" y="3356992"/>
            <a:ext cx="1872208" cy="1584176"/>
          </a:xfrm>
          <a:prstGeom prst="wedgeRoundRectCallout">
            <a:avLst>
              <a:gd name="adj1" fmla="val 96536"/>
              <a:gd name="adj2" fmla="val 5030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Watts &amp; </a:t>
            </a:r>
            <a:r>
              <a:rPr lang="en-US" altLang="ja-JP" sz="2400" dirty="0" err="1" smtClean="0"/>
              <a:t>Strogatz</a:t>
            </a:r>
            <a:r>
              <a:rPr lang="en-US" altLang="ja-JP" sz="2400" dirty="0" smtClean="0"/>
              <a:t> Nature 1998</a:t>
            </a:r>
          </a:p>
        </p:txBody>
      </p:sp>
    </p:spTree>
    <p:extLst>
      <p:ext uri="{BB962C8B-B14F-4D97-AF65-F5344CB8AC3E}">
        <p14:creationId xmlns:p14="http://schemas.microsoft.com/office/powerpoint/2010/main" val="28717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実験：ヒューリスティクス間の比較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5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30221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1979712" y="1052736"/>
            <a:ext cx="1872208" cy="432048"/>
          </a:xfrm>
          <a:prstGeom prst="wedgeRoundRectCallout">
            <a:avLst>
              <a:gd name="adj1" fmla="val 89656"/>
              <a:gd name="adj2" fmla="val 24731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k-1 / k</a:t>
            </a:r>
            <a:endParaRPr lang="en-US" altLang="ja-JP" sz="2400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4863098" y="1542361"/>
            <a:ext cx="2229182" cy="432048"/>
          </a:xfrm>
          <a:prstGeom prst="wedgeRoundRectCallout">
            <a:avLst>
              <a:gd name="adj1" fmla="val 8763"/>
              <a:gd name="adj2" fmla="val 60800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Linear Det. Gr.</a:t>
            </a:r>
            <a:endParaRPr lang="en-US" altLang="ja-JP" sz="2400" dirty="0" smtClean="0"/>
          </a:p>
        </p:txBody>
      </p:sp>
      <p:sp>
        <p:nvSpPr>
          <p:cNvPr id="5" name="角丸四角形吹き出し 4"/>
          <p:cNvSpPr/>
          <p:nvPr/>
        </p:nvSpPr>
        <p:spPr>
          <a:xfrm>
            <a:off x="0" y="6411168"/>
            <a:ext cx="2123728" cy="432048"/>
          </a:xfrm>
          <a:prstGeom prst="wedgeRoundRectCallout">
            <a:avLst>
              <a:gd name="adj1" fmla="val -3797"/>
              <a:gd name="adj2" fmla="val -32203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Off</a:t>
            </a:r>
            <a:r>
              <a:rPr kumimoji="1" lang="en-US" altLang="ja-JP" sz="2400" dirty="0" smtClean="0"/>
              <a:t>line (METIS)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061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2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4863098" y="836712"/>
            <a:ext cx="2229182" cy="432048"/>
          </a:xfrm>
          <a:prstGeom prst="wedgeRoundRectCallout">
            <a:avLst>
              <a:gd name="adj1" fmla="val 5874"/>
              <a:gd name="adj2" fmla="val 73320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Linear Det. Gr.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704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36496" cy="613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3131840" y="2060848"/>
            <a:ext cx="2229182" cy="432048"/>
          </a:xfrm>
          <a:prstGeom prst="wedgeRoundRectCallout">
            <a:avLst>
              <a:gd name="adj1" fmla="val 40538"/>
              <a:gd name="adj2" fmla="val 4619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Greedy </a:t>
            </a:r>
            <a:r>
              <a:rPr kumimoji="1" lang="en-US" altLang="ja-JP" sz="2400" dirty="0" err="1" smtClean="0"/>
              <a:t>EvoCut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479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z="3200" dirty="0" smtClean="0"/>
              <a:t>の全データセットでの平均</a:t>
            </a:r>
            <a:endParaRPr kumimoji="1" lang="ja-JP" altLang="en-US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26" y="1340768"/>
            <a:ext cx="67246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9" y="476672"/>
            <a:ext cx="351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右矢印 7"/>
          <p:cNvSpPr/>
          <p:nvPr/>
        </p:nvSpPr>
        <p:spPr>
          <a:xfrm flipH="1">
            <a:off x="7956376" y="4653136"/>
            <a:ext cx="432048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 flipH="1">
            <a:off x="7956376" y="4005064"/>
            <a:ext cx="432048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flipH="1">
            <a:off x="7956376" y="5877272"/>
            <a:ext cx="432048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巨大グラフは１台のメモリには乗らない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複数台に分割して格納・処理する必要がある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どの</a:t>
            </a:r>
            <a:r>
              <a:rPr lang="ja-JP" altLang="en-US" dirty="0"/>
              <a:t>よう</a:t>
            </a:r>
            <a:r>
              <a:rPr lang="ja-JP" altLang="en-US" dirty="0" smtClean="0"/>
              <a:t>にグラフを分割するのが良いか？</a:t>
            </a:r>
            <a:endParaRPr kumimoji="1" lang="ja-JP" altLang="en-US" dirty="0"/>
          </a:p>
        </p:txBody>
      </p:sp>
      <p:pic>
        <p:nvPicPr>
          <p:cNvPr id="3075" name="Picture 3" descr="C:\Users\kinaba\AppData\Local\Microsoft\Windows\Temporary Internet Files\Content.IE5\WVANF0WI\MC900428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1783994" cy="12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kinaba\AppData\Local\Microsoft\Windows\Temporary Internet Files\Content.IE5\WVANF0WI\MC900428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10" y="3645024"/>
            <a:ext cx="1783994" cy="12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kinaba\AppData\Local\Microsoft\Windows\Temporary Internet Files\Content.IE5\WVANF0WI\MC900428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382" y="3645024"/>
            <a:ext cx="1783994" cy="12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実験：</a:t>
            </a:r>
            <a:r>
              <a:rPr kumimoji="1" lang="ja-JP" altLang="en-US" dirty="0" smtClean="0"/>
              <a:t>分割数・グラフサイズの影響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573"/>
            <a:ext cx="9036496" cy="628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5580112" y="2276872"/>
            <a:ext cx="2229182" cy="432048"/>
          </a:xfrm>
          <a:prstGeom prst="wedgeRoundRectCallout">
            <a:avLst>
              <a:gd name="adj1" fmla="val -87720"/>
              <a:gd name="adj2" fmla="val -8058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Linear Det. Gr.</a:t>
            </a:r>
            <a:endParaRPr lang="en-US" altLang="ja-JP" sz="2400" dirty="0" smtClean="0"/>
          </a:p>
        </p:txBody>
      </p:sp>
      <p:sp>
        <p:nvSpPr>
          <p:cNvPr id="6" name="角丸四角形吹き出し 5"/>
          <p:cNvSpPr/>
          <p:nvPr/>
        </p:nvSpPr>
        <p:spPr>
          <a:xfrm>
            <a:off x="2739370" y="4509120"/>
            <a:ext cx="2123728" cy="432048"/>
          </a:xfrm>
          <a:prstGeom prst="wedgeRoundRectCallout">
            <a:avLst>
              <a:gd name="adj1" fmla="val -11074"/>
              <a:gd name="adj2" fmla="val -40848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Off</a:t>
            </a:r>
            <a:r>
              <a:rPr kumimoji="1" lang="en-US" altLang="ja-JP" sz="2400" dirty="0" smtClean="0"/>
              <a:t>line (METIS)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905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31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899592" y="6319756"/>
            <a:ext cx="2123728" cy="432048"/>
          </a:xfrm>
          <a:prstGeom prst="wedgeRoundRectCallout">
            <a:avLst>
              <a:gd name="adj1" fmla="val -13401"/>
              <a:gd name="adj2" fmla="val -23401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Off</a:t>
            </a:r>
            <a:r>
              <a:rPr kumimoji="1" lang="en-US" altLang="ja-JP" sz="2400" dirty="0" smtClean="0"/>
              <a:t>line (METIS)</a:t>
            </a:r>
            <a:endParaRPr lang="en-US" altLang="ja-JP" sz="2400" dirty="0" smtClean="0"/>
          </a:p>
        </p:txBody>
      </p:sp>
      <p:sp>
        <p:nvSpPr>
          <p:cNvPr id="6" name="角丸四角形吹き出し 5"/>
          <p:cNvSpPr/>
          <p:nvPr/>
        </p:nvSpPr>
        <p:spPr>
          <a:xfrm>
            <a:off x="6372200" y="6298271"/>
            <a:ext cx="2229182" cy="432048"/>
          </a:xfrm>
          <a:prstGeom prst="wedgeRoundRectCallout">
            <a:avLst>
              <a:gd name="adj1" fmla="val -52798"/>
              <a:gd name="adj2" fmla="val -35800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Linear Det. Gr.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99402" y="-27384"/>
            <a:ext cx="129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4 partition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8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r>
              <a:rPr lang="ja-JP" altLang="en-US" dirty="0" smtClean="0"/>
              <a:t>：実際の計算速度への効果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7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PageRank </a:t>
            </a:r>
            <a:r>
              <a:rPr lang="ja-JP" altLang="en-US" sz="4000" dirty="0" smtClean="0"/>
              <a:t>計算のパフォーマンス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SPARK Framework ( 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://spark-project.org</a:t>
            </a:r>
            <a:r>
              <a:rPr lang="en-US" altLang="ja-JP" dirty="0" smtClean="0">
                <a:hlinkClick r:id="rId2"/>
              </a:rPr>
              <a:t>/</a:t>
            </a:r>
            <a:r>
              <a:rPr lang="en-US" altLang="ja-JP" dirty="0" smtClean="0"/>
              <a:t> )</a:t>
            </a:r>
          </a:p>
          <a:p>
            <a:pPr lvl="1"/>
            <a:r>
              <a:rPr lang="en-US" altLang="ja-JP" dirty="0" smtClean="0"/>
              <a:t>Naive</a:t>
            </a:r>
            <a:r>
              <a:rPr lang="ja-JP" altLang="en-US" dirty="0" smtClean="0"/>
              <a:t>実装と </a:t>
            </a:r>
            <a:r>
              <a:rPr lang="en-US" altLang="ja-JP" dirty="0" smtClean="0"/>
              <a:t>Partition </a:t>
            </a:r>
            <a:r>
              <a:rPr lang="ja-JP" altLang="en-US" dirty="0" smtClean="0"/>
              <a:t>間の通信を減らす実装</a:t>
            </a:r>
            <a:endParaRPr lang="en-US" altLang="ja-JP" dirty="0" smtClean="0"/>
          </a:p>
          <a:p>
            <a:r>
              <a:rPr lang="en-US" altLang="ja-JP" dirty="0"/>
              <a:t>|E|=77M </a:t>
            </a:r>
            <a:r>
              <a:rPr lang="en-US" altLang="ja-JP" dirty="0" smtClean="0"/>
              <a:t>   k=100   ε=2%</a:t>
            </a:r>
          </a:p>
          <a:p>
            <a:pPr lvl="2"/>
            <a:endParaRPr kumimoji="1" lang="ja-JP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70199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6694702" y="3573016"/>
            <a:ext cx="1114591" cy="504056"/>
          </a:xfrm>
          <a:prstGeom prst="wedgeRoundRectCallout">
            <a:avLst>
              <a:gd name="adj1" fmla="val -19547"/>
              <a:gd name="adj2" fmla="val 8738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0.61</a:t>
            </a:r>
            <a:endParaRPr lang="en-US" altLang="ja-JP" sz="2400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4572000" y="3573016"/>
            <a:ext cx="1114591" cy="504056"/>
          </a:xfrm>
          <a:prstGeom prst="wedgeRoundRectCallout">
            <a:avLst>
              <a:gd name="adj1" fmla="val -19547"/>
              <a:gd name="adj2" fmla="val 889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0.99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7553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PageRank </a:t>
            </a:r>
            <a:r>
              <a:rPr lang="ja-JP" altLang="en-US" sz="4000" dirty="0" smtClean="0"/>
              <a:t>計算のパフォーマンス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|</a:t>
            </a:r>
            <a:r>
              <a:rPr lang="en-US" altLang="ja-JP" dirty="0"/>
              <a:t>E</a:t>
            </a:r>
            <a:r>
              <a:rPr lang="en-US" altLang="ja-JP" dirty="0" smtClean="0"/>
              <a:t>|=1.3G    k=400   ε=2%</a:t>
            </a:r>
          </a:p>
          <a:p>
            <a:pPr lvl="2"/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694702" y="2564904"/>
            <a:ext cx="1114591" cy="504056"/>
          </a:xfrm>
          <a:prstGeom prst="wedgeRoundRectCallout">
            <a:avLst>
              <a:gd name="adj1" fmla="val -19547"/>
              <a:gd name="adj2" fmla="val 8738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0.913</a:t>
            </a:r>
            <a:endParaRPr lang="en-US" altLang="ja-JP" sz="2400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4572000" y="2564904"/>
            <a:ext cx="1114591" cy="504056"/>
          </a:xfrm>
          <a:prstGeom prst="wedgeRoundRectCallout">
            <a:avLst>
              <a:gd name="adj1" fmla="val -19547"/>
              <a:gd name="adj2" fmla="val 889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0.997</a:t>
            </a:r>
            <a:endParaRPr lang="en-US" altLang="ja-JP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73016"/>
            <a:ext cx="7010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4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Further Reading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arxiv.org/abs/1212.1121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	Random order + Linear Deterministic Greedy 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	Random order + Linear Random Greedy</a:t>
            </a:r>
            <a:br>
              <a:rPr lang="en-US" altLang="ja-JP" dirty="0" smtClean="0"/>
            </a:br>
            <a:r>
              <a:rPr lang="ja-JP" altLang="en-US" dirty="0" smtClean="0"/>
              <a:t>に勝る理由の分析をしている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McSherry</a:t>
            </a:r>
            <a:r>
              <a:rPr kumimoji="1" lang="en-US" altLang="ja-JP" dirty="0" smtClean="0"/>
              <a:t> 2001] </a:t>
            </a:r>
            <a:r>
              <a:rPr kumimoji="1" lang="ja-JP" altLang="en-US" dirty="0" smtClean="0"/>
              <a:t>のモデルで </a:t>
            </a:r>
            <a:r>
              <a:rPr kumimoji="1" lang="en-US" altLang="ja-JP" dirty="0" smtClean="0"/>
              <a:t>LDG </a:t>
            </a:r>
            <a:r>
              <a:rPr kumimoji="1" lang="ja-JP" altLang="en-US" dirty="0" smtClean="0"/>
              <a:t>はクラスタを復元するが </a:t>
            </a:r>
            <a:r>
              <a:rPr kumimoji="1" lang="en-US" altLang="ja-JP" dirty="0" smtClean="0"/>
              <a:t>LRG </a:t>
            </a:r>
            <a:r>
              <a:rPr lang="ja-JP" altLang="en-US" dirty="0" smtClean="0"/>
              <a:t>はしない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[</a:t>
            </a:r>
            <a:r>
              <a:rPr lang="en-US" altLang="ja-JP" dirty="0" err="1" smtClean="0"/>
              <a:t>McSherry</a:t>
            </a:r>
            <a:r>
              <a:rPr lang="en-US" altLang="ja-JP" dirty="0" smtClean="0"/>
              <a:t> 2001]</a:t>
            </a:r>
          </a:p>
          <a:p>
            <a:pPr lvl="3"/>
            <a:r>
              <a:rPr lang="en-US" altLang="ja-JP" dirty="0" err="1" smtClean="0"/>
              <a:t>Erdos-Reny</a:t>
            </a:r>
            <a:r>
              <a:rPr lang="ja-JP" altLang="en-US" dirty="0" smtClean="0"/>
              <a:t> の拡張。ノードが </a:t>
            </a:r>
            <a:r>
              <a:rPr lang="en-US" altLang="ja-JP" dirty="0" smtClean="0"/>
              <a:t>k </a:t>
            </a:r>
            <a:r>
              <a:rPr lang="ja-JP" altLang="en-US" dirty="0" smtClean="0"/>
              <a:t>色に彩色されている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辺を貼る確率は </a:t>
            </a:r>
            <a:r>
              <a:rPr lang="en-US" altLang="ja-JP" dirty="0" smtClean="0"/>
              <a:t>P = k * k  matrix </a:t>
            </a:r>
            <a:r>
              <a:rPr lang="ja-JP" altLang="en-US" dirty="0" smtClean="0"/>
              <a:t>で与える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この</a:t>
            </a:r>
            <a:r>
              <a:rPr lang="en-US" altLang="ja-JP" dirty="0" smtClean="0"/>
              <a:t>draft</a:t>
            </a:r>
            <a:r>
              <a:rPr lang="ja-JP" altLang="en-US" dirty="0" smtClean="0"/>
              <a:t>では </a:t>
            </a:r>
            <a:r>
              <a:rPr lang="en-US" altLang="ja-JP" dirty="0" smtClean="0"/>
              <a:t>p = </a:t>
            </a:r>
            <a:r>
              <a:rPr lang="en-US" altLang="ja-JP" dirty="0" err="1" smtClean="0"/>
              <a:t>Pii</a:t>
            </a:r>
            <a:r>
              <a:rPr lang="en-US" altLang="ja-JP" dirty="0" smtClean="0"/>
              <a:t>  &gt; </a:t>
            </a:r>
            <a:r>
              <a:rPr lang="en-US" altLang="ja-JP" dirty="0" err="1" smtClean="0"/>
              <a:t>Pik</a:t>
            </a:r>
            <a:r>
              <a:rPr lang="en-US" altLang="ja-JP" dirty="0" smtClean="0"/>
              <a:t> = q </a:t>
            </a:r>
            <a:r>
              <a:rPr lang="ja-JP" altLang="en-US" dirty="0" smtClean="0"/>
              <a:t>のケースを解析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95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著者曰く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BFS </a:t>
            </a:r>
            <a:r>
              <a:rPr kumimoji="1" lang="ja-JP" altLang="en-US" dirty="0" smtClean="0"/>
              <a:t>がよい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Linear Deterministic Greedy </a:t>
            </a:r>
            <a:r>
              <a:rPr lang="ja-JP" altLang="en-US" dirty="0" smtClean="0"/>
              <a:t>がよい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感想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...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97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G = (V, E</a:t>
            </a:r>
            <a:r>
              <a:rPr lang="en-US" altLang="ja-JP" dirty="0" smtClean="0"/>
              <a:t>)  </a:t>
            </a:r>
            <a:r>
              <a:rPr kumimoji="1" lang="ja-JP" altLang="en-US" dirty="0" smtClean="0"/>
              <a:t>有</a:t>
            </a:r>
            <a:r>
              <a:rPr lang="ja-JP" altLang="en-US" dirty="0"/>
              <a:t>向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無向</a:t>
            </a:r>
            <a:r>
              <a:rPr kumimoji="1" lang="ja-JP" altLang="en-US" dirty="0" smtClean="0"/>
              <a:t>グラ</a:t>
            </a:r>
            <a:r>
              <a:rPr lang="ja-JP" altLang="en-US" dirty="0"/>
              <a:t>フ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k		</a:t>
            </a:r>
            <a:r>
              <a:rPr lang="ja-JP" altLang="en-US" dirty="0" smtClean="0"/>
              <a:t>マシンの台数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ε		</a:t>
            </a:r>
            <a:r>
              <a:rPr lang="ja-JP" altLang="en-US" dirty="0" smtClean="0"/>
              <a:t>許容アンバランス度</a:t>
            </a:r>
            <a:endParaRPr lang="en-US" altLang="ja-JP" dirty="0" smtClean="0"/>
          </a:p>
          <a:p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V1</a:t>
            </a:r>
            <a:r>
              <a:rPr kumimoji="1" lang="en-US" altLang="ja-JP" dirty="0" smtClean="0"/>
              <a:t>, V2, ..., </a:t>
            </a:r>
            <a:r>
              <a:rPr kumimoji="1" lang="en-US" altLang="ja-JP" dirty="0" err="1" smtClean="0"/>
              <a:t>Vk</a:t>
            </a:r>
            <a:r>
              <a:rPr lang="en-US" altLang="ja-JP" dirty="0"/>
              <a:t>	</a:t>
            </a:r>
            <a:r>
              <a:rPr lang="en-US" altLang="ja-JP" dirty="0" smtClean="0"/>
              <a:t>	V</a:t>
            </a:r>
            <a:r>
              <a:rPr lang="ja-JP" altLang="en-US" dirty="0" smtClean="0"/>
              <a:t>の</a:t>
            </a:r>
            <a:r>
              <a:rPr lang="en-US" altLang="ja-JP" dirty="0" smtClean="0"/>
              <a:t>disjoint</a:t>
            </a:r>
            <a:r>
              <a:rPr lang="ja-JP" altLang="en-US" dirty="0" smtClean="0"/>
              <a:t>な分割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lang="en-US" altLang="ja-JP" dirty="0"/>
              <a:t>|Vi| </a:t>
            </a:r>
            <a:r>
              <a:rPr lang="ja-JP" altLang="en-US" dirty="0"/>
              <a:t>≦ </a:t>
            </a:r>
            <a:r>
              <a:rPr lang="en-US" altLang="ja-JP" dirty="0"/>
              <a:t>C = (1+ε)|v|/k   </a:t>
            </a:r>
            <a:r>
              <a:rPr lang="en-US" altLang="ja-JP" dirty="0">
                <a:solidFill>
                  <a:srgbClr val="00B050"/>
                </a:solidFill>
              </a:rPr>
              <a:t>or  </a:t>
            </a:r>
            <a:r>
              <a:rPr lang="en-US" altLang="ja-JP" dirty="0" err="1">
                <a:solidFill>
                  <a:srgbClr val="00B050"/>
                </a:solidFill>
              </a:rPr>
              <a:t>Σdeg</a:t>
            </a:r>
            <a:r>
              <a:rPr lang="en-US" altLang="ja-JP" dirty="0">
                <a:solidFill>
                  <a:srgbClr val="00B050"/>
                </a:solidFill>
              </a:rPr>
              <a:t>(Vi)</a:t>
            </a:r>
            <a:r>
              <a:rPr lang="ja-JP" altLang="en-US" dirty="0">
                <a:solidFill>
                  <a:srgbClr val="00B050"/>
                </a:solidFill>
              </a:rPr>
              <a:t>≦</a:t>
            </a:r>
            <a:r>
              <a:rPr lang="en-US" altLang="ja-JP" dirty="0">
                <a:solidFill>
                  <a:srgbClr val="00B050"/>
                </a:solidFill>
              </a:rPr>
              <a:t>C = (1+ε)(</a:t>
            </a:r>
            <a:r>
              <a:rPr lang="en-US" altLang="ja-JP" dirty="0" err="1">
                <a:solidFill>
                  <a:srgbClr val="00B050"/>
                </a:solidFill>
              </a:rPr>
              <a:t>Σdeg</a:t>
            </a:r>
            <a:r>
              <a:rPr lang="en-US" altLang="ja-JP" dirty="0">
                <a:solidFill>
                  <a:srgbClr val="00B050"/>
                </a:solidFill>
              </a:rPr>
              <a:t>(V))/</a:t>
            </a:r>
            <a:r>
              <a:rPr lang="en-US" altLang="ja-JP" dirty="0" smtClean="0">
                <a:solidFill>
                  <a:srgbClr val="00B050"/>
                </a:solidFill>
              </a:rPr>
              <a:t>k</a:t>
            </a:r>
            <a:endParaRPr lang="en-US" altLang="ja-JP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136" y="213285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|V|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40M, |E|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1G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16216" y="325536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 </a:t>
            </a:r>
            <a:r>
              <a:rPr lang="ja-JP" altLang="en-US" sz="2400" dirty="0" smtClean="0">
                <a:solidFill>
                  <a:srgbClr val="FF0000"/>
                </a:solidFill>
              </a:rPr>
              <a:t>～ </a:t>
            </a:r>
            <a:r>
              <a:rPr lang="en-US" altLang="ja-JP" sz="2400" dirty="0" smtClean="0">
                <a:solidFill>
                  <a:srgbClr val="FF0000"/>
                </a:solidFill>
              </a:rPr>
              <a:t>5%       (?)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184" y="1556792"/>
            <a:ext cx="186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実験での値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6216" y="27089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 </a:t>
            </a:r>
            <a:r>
              <a:rPr lang="ja-JP" altLang="en-US" sz="2400" dirty="0" smtClean="0">
                <a:solidFill>
                  <a:srgbClr val="FF0000"/>
                </a:solidFill>
              </a:rPr>
              <a:t>～ </a:t>
            </a:r>
            <a:r>
              <a:rPr lang="en-US" altLang="ja-JP" sz="2400" dirty="0" smtClean="0">
                <a:solidFill>
                  <a:srgbClr val="FF0000"/>
                </a:solidFill>
              </a:rPr>
              <a:t>100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G = (V, E</a:t>
            </a:r>
            <a:r>
              <a:rPr lang="en-US" altLang="ja-JP" dirty="0" smtClean="0"/>
              <a:t>)  </a:t>
            </a:r>
            <a:r>
              <a:rPr kumimoji="1" lang="ja-JP" altLang="en-US" dirty="0" smtClean="0"/>
              <a:t>有</a:t>
            </a:r>
            <a:r>
              <a:rPr lang="ja-JP" altLang="en-US" dirty="0"/>
              <a:t>向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無向</a:t>
            </a:r>
            <a:r>
              <a:rPr kumimoji="1" lang="ja-JP" altLang="en-US" dirty="0" smtClean="0"/>
              <a:t>グラ</a:t>
            </a:r>
            <a:r>
              <a:rPr lang="ja-JP" altLang="en-US" dirty="0"/>
              <a:t>フ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k		</a:t>
            </a:r>
            <a:r>
              <a:rPr lang="ja-JP" altLang="en-US" dirty="0" smtClean="0"/>
              <a:t>マシンの台数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ε		</a:t>
            </a:r>
            <a:r>
              <a:rPr lang="ja-JP" altLang="en-US" dirty="0" smtClean="0"/>
              <a:t>許容アンバランス度</a:t>
            </a:r>
            <a:endParaRPr lang="en-US" altLang="ja-JP" dirty="0" smtClean="0"/>
          </a:p>
          <a:p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V1</a:t>
            </a:r>
            <a:r>
              <a:rPr kumimoji="1" lang="en-US" altLang="ja-JP" dirty="0" smtClean="0"/>
              <a:t>, V2, ..., </a:t>
            </a:r>
            <a:r>
              <a:rPr kumimoji="1" lang="en-US" altLang="ja-JP" dirty="0" err="1" smtClean="0"/>
              <a:t>Vk</a:t>
            </a:r>
            <a:r>
              <a:rPr lang="en-US" altLang="ja-JP" dirty="0"/>
              <a:t>	</a:t>
            </a:r>
            <a:r>
              <a:rPr lang="en-US" altLang="ja-JP" dirty="0" smtClean="0"/>
              <a:t>	V</a:t>
            </a:r>
            <a:r>
              <a:rPr lang="ja-JP" altLang="en-US" dirty="0" smtClean="0"/>
              <a:t>の</a:t>
            </a:r>
            <a:r>
              <a:rPr lang="en-US" altLang="ja-JP" dirty="0" smtClean="0"/>
              <a:t>disjoint</a:t>
            </a:r>
            <a:r>
              <a:rPr lang="ja-JP" altLang="en-US" dirty="0" smtClean="0"/>
              <a:t>な分割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lang="en-US" altLang="ja-JP" dirty="0" smtClean="0"/>
              <a:t>|Vi| </a:t>
            </a:r>
            <a:r>
              <a:rPr lang="ja-JP" altLang="en-US" dirty="0" smtClean="0"/>
              <a:t>≦ </a:t>
            </a:r>
            <a:r>
              <a:rPr lang="en-US" altLang="ja-JP" dirty="0" smtClean="0"/>
              <a:t>C = (</a:t>
            </a:r>
            <a:r>
              <a:rPr lang="en-US" altLang="ja-JP" dirty="0"/>
              <a:t>1+ε)|v|/</a:t>
            </a:r>
            <a:r>
              <a:rPr lang="en-US" altLang="ja-JP" dirty="0" smtClean="0"/>
              <a:t>k   </a:t>
            </a:r>
            <a:r>
              <a:rPr lang="en-US" altLang="ja-JP" dirty="0" smtClean="0">
                <a:solidFill>
                  <a:srgbClr val="00B050"/>
                </a:solidFill>
              </a:rPr>
              <a:t>or  </a:t>
            </a:r>
            <a:r>
              <a:rPr lang="en-US" altLang="ja-JP" dirty="0" err="1" smtClean="0">
                <a:solidFill>
                  <a:srgbClr val="00B050"/>
                </a:solidFill>
              </a:rPr>
              <a:t>Σdeg</a:t>
            </a:r>
            <a:r>
              <a:rPr lang="en-US" altLang="ja-JP" dirty="0" smtClean="0">
                <a:solidFill>
                  <a:srgbClr val="00B050"/>
                </a:solidFill>
              </a:rPr>
              <a:t>(Vi)</a:t>
            </a:r>
            <a:r>
              <a:rPr lang="ja-JP" altLang="en-US" dirty="0" smtClean="0">
                <a:solidFill>
                  <a:srgbClr val="00B050"/>
                </a:solidFill>
              </a:rPr>
              <a:t>≦</a:t>
            </a:r>
            <a:r>
              <a:rPr lang="en-US" altLang="ja-JP" dirty="0" smtClean="0">
                <a:solidFill>
                  <a:srgbClr val="00B050"/>
                </a:solidFill>
              </a:rPr>
              <a:t>C </a:t>
            </a:r>
            <a:r>
              <a:rPr lang="en-US" altLang="ja-JP" dirty="0">
                <a:solidFill>
                  <a:srgbClr val="00B050"/>
                </a:solidFill>
              </a:rPr>
              <a:t>= (</a:t>
            </a:r>
            <a:r>
              <a:rPr lang="en-US" altLang="ja-JP" dirty="0" smtClean="0">
                <a:solidFill>
                  <a:srgbClr val="00B050"/>
                </a:solidFill>
              </a:rPr>
              <a:t>1+ε)(</a:t>
            </a:r>
            <a:r>
              <a:rPr lang="en-US" altLang="ja-JP" dirty="0" err="1" smtClean="0">
                <a:solidFill>
                  <a:srgbClr val="00B050"/>
                </a:solidFill>
              </a:rPr>
              <a:t>Σdeg</a:t>
            </a:r>
            <a:r>
              <a:rPr lang="en-US" altLang="ja-JP" dirty="0" smtClean="0">
                <a:solidFill>
                  <a:srgbClr val="00B050"/>
                </a:solidFill>
              </a:rPr>
              <a:t>(V))/</a:t>
            </a:r>
            <a:r>
              <a:rPr lang="en-US" altLang="ja-JP" dirty="0">
                <a:solidFill>
                  <a:srgbClr val="00B050"/>
                </a:solidFill>
              </a:rPr>
              <a:t>k</a:t>
            </a:r>
            <a:endParaRPr lang="en-US" altLang="ja-JP" dirty="0" smtClean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136" y="213285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|V|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40M, |E|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1G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6" y="27089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 </a:t>
            </a:r>
            <a:r>
              <a:rPr lang="ja-JP" altLang="en-US" sz="2400" dirty="0" smtClean="0">
                <a:solidFill>
                  <a:srgbClr val="FF0000"/>
                </a:solidFill>
              </a:rPr>
              <a:t>～ </a:t>
            </a:r>
            <a:r>
              <a:rPr lang="en-US" altLang="ja-JP" sz="2400" dirty="0" smtClean="0">
                <a:solidFill>
                  <a:srgbClr val="FF0000"/>
                </a:solidFill>
              </a:rPr>
              <a:t>400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184" y="1556792"/>
            <a:ext cx="186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実験での値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27584" y="5373216"/>
            <a:ext cx="7560840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 smtClean="0"/>
              <a:t>評価基準：</a:t>
            </a:r>
            <a:endParaRPr kumimoji="1" lang="en-US" altLang="ja-JP" sz="2800" dirty="0" smtClean="0"/>
          </a:p>
          <a:p>
            <a:r>
              <a:rPr lang="en-US" altLang="ja-JP" sz="2800" dirty="0">
                <a:solidFill>
                  <a:schemeClr val="tx1"/>
                </a:solidFill>
              </a:rPr>
              <a:t>{(</a:t>
            </a:r>
            <a:r>
              <a:rPr lang="en-US" altLang="ja-JP" sz="2800" dirty="0" err="1">
                <a:solidFill>
                  <a:schemeClr val="tx1"/>
                </a:solidFill>
              </a:rPr>
              <a:t>u,v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r>
              <a:rPr lang="ja-JP" altLang="en-US" sz="2800" dirty="0">
                <a:solidFill>
                  <a:schemeClr val="tx1"/>
                </a:solidFill>
              </a:rPr>
              <a:t>∈</a:t>
            </a:r>
            <a:r>
              <a:rPr lang="en-US" altLang="ja-JP" sz="2800" dirty="0">
                <a:solidFill>
                  <a:schemeClr val="tx1"/>
                </a:solidFill>
              </a:rPr>
              <a:t>E | u</a:t>
            </a:r>
            <a:r>
              <a:rPr lang="ja-JP" altLang="en-US" sz="2800" dirty="0">
                <a:solidFill>
                  <a:schemeClr val="tx1"/>
                </a:solidFill>
              </a:rPr>
              <a:t>∈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Va</a:t>
            </a:r>
            <a:r>
              <a:rPr lang="en-US" altLang="ja-JP" sz="2800" dirty="0" smtClean="0">
                <a:solidFill>
                  <a:schemeClr val="tx1"/>
                </a:solidFill>
              </a:rPr>
              <a:t>, </a:t>
            </a:r>
            <a:r>
              <a:rPr lang="en-US" altLang="ja-JP" sz="2800" dirty="0">
                <a:solidFill>
                  <a:schemeClr val="tx1"/>
                </a:solidFill>
              </a:rPr>
              <a:t>v</a:t>
            </a:r>
            <a:r>
              <a:rPr lang="ja-JP" altLang="en-US" sz="2800" dirty="0">
                <a:solidFill>
                  <a:schemeClr val="tx1"/>
                </a:solidFill>
              </a:rPr>
              <a:t>∈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Vb</a:t>
            </a:r>
            <a:r>
              <a:rPr lang="en-US" altLang="ja-JP" sz="2800" dirty="0" smtClean="0">
                <a:solidFill>
                  <a:schemeClr val="tx1"/>
                </a:solidFill>
              </a:rPr>
              <a:t>, a</a:t>
            </a:r>
            <a:r>
              <a:rPr lang="ja-JP" altLang="en-US" sz="2800" dirty="0" smtClean="0">
                <a:solidFill>
                  <a:schemeClr val="tx1"/>
                </a:solidFill>
              </a:rPr>
              <a:t>≠</a:t>
            </a:r>
            <a:r>
              <a:rPr lang="en-US" altLang="ja-JP" sz="2800" dirty="0" smtClean="0">
                <a:solidFill>
                  <a:schemeClr val="tx1"/>
                </a:solidFill>
              </a:rPr>
              <a:t>b} </a:t>
            </a:r>
            <a:r>
              <a:rPr lang="ja-JP" altLang="en-US" sz="2800" dirty="0">
                <a:solidFill>
                  <a:schemeClr val="tx1"/>
                </a:solidFill>
              </a:rPr>
              <a:t>が少ないほど良い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6216" y="325536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 </a:t>
            </a:r>
            <a:r>
              <a:rPr lang="ja-JP" altLang="en-US" sz="2400" dirty="0" smtClean="0">
                <a:solidFill>
                  <a:srgbClr val="FF0000"/>
                </a:solidFill>
              </a:rPr>
              <a:t>～ </a:t>
            </a:r>
            <a:r>
              <a:rPr lang="en-US" altLang="ja-JP" sz="2400" dirty="0" smtClean="0">
                <a:solidFill>
                  <a:srgbClr val="FF0000"/>
                </a:solidFill>
              </a:rPr>
              <a:t>5%       (?)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Streaming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400" dirty="0" smtClean="0"/>
              <a:t>入力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G = (V, E) 	</a:t>
            </a:r>
            <a:r>
              <a:rPr kumimoji="1" lang="ja-JP" altLang="en-US" sz="2000" dirty="0" smtClean="0"/>
              <a:t>有</a:t>
            </a:r>
            <a:r>
              <a:rPr lang="ja-JP" altLang="en-US" sz="2000" dirty="0" smtClean="0"/>
              <a:t>向</a:t>
            </a:r>
            <a:r>
              <a:rPr kumimoji="1" lang="en-US" altLang="ja-JP" sz="2000" dirty="0" smtClean="0"/>
              <a:t>or</a:t>
            </a:r>
            <a:r>
              <a:rPr kumimoji="1" lang="ja-JP" altLang="en-US" sz="2000" dirty="0" smtClean="0"/>
              <a:t>無向グラ</a:t>
            </a:r>
            <a:r>
              <a:rPr lang="ja-JP" altLang="en-US" sz="2000" dirty="0" smtClean="0"/>
              <a:t>フ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k		</a:t>
            </a:r>
            <a:r>
              <a:rPr lang="ja-JP" altLang="en-US" sz="2000" dirty="0" smtClean="0"/>
              <a:t>マシンの台数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ε		</a:t>
            </a:r>
            <a:r>
              <a:rPr lang="ja-JP" altLang="en-US" sz="2000" dirty="0" smtClean="0"/>
              <a:t>許容アンバランス度</a:t>
            </a:r>
            <a:endParaRPr lang="en-US" altLang="ja-JP" sz="2000" dirty="0" smtClean="0"/>
          </a:p>
          <a:p>
            <a:r>
              <a:rPr lang="ja-JP" altLang="en-US" sz="2400" dirty="0" smtClean="0"/>
              <a:t>出力</a:t>
            </a:r>
            <a:endParaRPr lang="en-US" altLang="ja-JP" sz="2400" dirty="0" smtClean="0"/>
          </a:p>
          <a:p>
            <a:pPr lvl="1"/>
            <a:r>
              <a:rPr kumimoji="1" lang="en-US" altLang="ja-JP" sz="2000" dirty="0" smtClean="0"/>
              <a:t>V1, V2, ..., </a:t>
            </a:r>
            <a:r>
              <a:rPr kumimoji="1" lang="en-US" altLang="ja-JP" sz="2000" dirty="0" err="1" smtClean="0"/>
              <a:t>Vk</a:t>
            </a:r>
            <a:r>
              <a:rPr lang="en-US" altLang="ja-JP" sz="2000" dirty="0" smtClean="0"/>
              <a:t>	V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disjoint</a:t>
            </a:r>
            <a:r>
              <a:rPr lang="ja-JP" altLang="en-US" sz="2000" dirty="0" smtClean="0"/>
              <a:t>な分割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入力は </a:t>
            </a:r>
            <a:r>
              <a:rPr lang="en-US" altLang="ja-JP" dirty="0" smtClean="0">
                <a:solidFill>
                  <a:srgbClr val="FF0000"/>
                </a:solidFill>
              </a:rPr>
              <a:t>v</a:t>
            </a:r>
            <a:r>
              <a:rPr lang="ja-JP" altLang="en-US" dirty="0" smtClean="0">
                <a:solidFill>
                  <a:srgbClr val="FF0000"/>
                </a:solidFill>
              </a:rPr>
              <a:t>∈</a:t>
            </a:r>
            <a:r>
              <a:rPr lang="en-US" altLang="ja-JP" dirty="0" smtClean="0">
                <a:solidFill>
                  <a:srgbClr val="FF0000"/>
                </a:solidFill>
              </a:rPr>
              <a:t>V </a:t>
            </a:r>
            <a:r>
              <a:rPr lang="ja-JP" altLang="en-US" dirty="0" smtClean="0">
                <a:solidFill>
                  <a:srgbClr val="FF0000"/>
                </a:solidFill>
              </a:rPr>
              <a:t>が１つずつ順に渡される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各 </a:t>
            </a:r>
            <a:r>
              <a:rPr lang="en-US" altLang="ja-JP" dirty="0">
                <a:solidFill>
                  <a:srgbClr val="FF0000"/>
                </a:solidFill>
              </a:rPr>
              <a:t>v </a:t>
            </a:r>
            <a:r>
              <a:rPr lang="ja-JP" altLang="en-US" dirty="0">
                <a:solidFill>
                  <a:srgbClr val="FF0000"/>
                </a:solidFill>
              </a:rPr>
              <a:t>を受け取るたびに、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ほぼ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すぐに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その </a:t>
            </a:r>
            <a:r>
              <a:rPr lang="en-US" altLang="ja-JP" dirty="0">
                <a:solidFill>
                  <a:srgbClr val="FF0000"/>
                </a:solidFill>
              </a:rPr>
              <a:t>partition </a:t>
            </a:r>
            <a:r>
              <a:rPr lang="ja-JP" altLang="en-US" dirty="0">
                <a:solidFill>
                  <a:srgbClr val="FF0000"/>
                </a:solidFill>
              </a:rPr>
              <a:t>番号を出力しなければならない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v </a:t>
            </a:r>
            <a:r>
              <a:rPr lang="ja-JP" altLang="en-US" dirty="0" smtClean="0">
                <a:solidFill>
                  <a:srgbClr val="FF0000"/>
                </a:solidFill>
              </a:rPr>
              <a:t>の近傍に関する情報のみ使ってよい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sz="3000" dirty="0" smtClean="0"/>
          </a:p>
        </p:txBody>
      </p:sp>
      <p:pic>
        <p:nvPicPr>
          <p:cNvPr id="9" name="Picture 4" descr="C:\Users\kinaba\AppData\Local\Microsoft\Windows\Temporary Internet Files\Content.IE5\WVANF0WI\MC900429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8608"/>
            <a:ext cx="2489572" cy="229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ストリームの順番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3 </a:t>
            </a:r>
            <a:r>
              <a:rPr lang="ja-JP" altLang="en-US" dirty="0" smtClean="0"/>
              <a:t>種類 </a:t>
            </a:r>
            <a:r>
              <a:rPr lang="en-US" altLang="ja-JP" dirty="0" smtClean="0"/>
              <a:t>(DFS, BFS, RANDOM)</a:t>
            </a:r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パーティション番号を割り当てる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ヒューリスティクス</a:t>
            </a:r>
            <a:endParaRPr lang="en-US" altLang="ja-JP" dirty="0" smtClean="0"/>
          </a:p>
          <a:p>
            <a:pPr lvl="1"/>
            <a:r>
              <a:rPr lang="en-US" altLang="ja-JP" dirty="0"/>
              <a:t>8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種類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後述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0" y="5373216"/>
            <a:ext cx="428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の組み合わせで評価実験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9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1. </a:t>
            </a:r>
            <a:r>
              <a:rPr kumimoji="1" lang="en-US" altLang="ja-JP" dirty="0" smtClean="0"/>
              <a:t>Balanced : </a:t>
            </a:r>
            <a:r>
              <a:rPr kumimoji="1" lang="ja-JP" altLang="en-US" dirty="0" smtClean="0"/>
              <a:t>現在</a:t>
            </a:r>
            <a:r>
              <a:rPr kumimoji="1" lang="ja-JP" altLang="en-US" dirty="0" smtClean="0"/>
              <a:t>最小のパーティション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2</a:t>
            </a:r>
            <a:r>
              <a:rPr kumimoji="1" lang="en-US" altLang="ja-JP" dirty="0" smtClean="0"/>
              <a:t>. </a:t>
            </a:r>
            <a:r>
              <a:rPr kumimoji="1" lang="en-US" altLang="ja-JP" dirty="0" smtClean="0"/>
              <a:t>Chunking : </a:t>
            </a:r>
            <a:r>
              <a:rPr kumimoji="1" lang="ja-JP" altLang="en-US" dirty="0" smtClean="0"/>
              <a:t>端から順に詰める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3</a:t>
            </a:r>
            <a:r>
              <a:rPr kumimoji="1" lang="en-US" altLang="ja-JP" dirty="0" smtClean="0"/>
              <a:t>. </a:t>
            </a:r>
            <a:r>
              <a:rPr kumimoji="1" lang="en-US" altLang="ja-JP" dirty="0" smtClean="0"/>
              <a:t>Hashing : </a:t>
            </a:r>
            <a:r>
              <a:rPr kumimoji="1" lang="ja-JP" altLang="en-US" dirty="0" smtClean="0"/>
              <a:t>ランダム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979712" y="5085184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555776" y="5085184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131840" y="5085184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707904" y="5085184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283968" y="5085184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860032" y="5085184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436096" y="5085184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012160" y="5085184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588224" y="5085184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516" y="2132856"/>
            <a:ext cx="4784724" cy="83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/楕円 3"/>
          <p:cNvSpPr/>
          <p:nvPr/>
        </p:nvSpPr>
        <p:spPr>
          <a:xfrm>
            <a:off x="1979712" y="306896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707904" y="306896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481703" y="306896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559261" y="3068960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283968" y="3068960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084168" y="3068960"/>
            <a:ext cx="432048" cy="4320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134757" y="306896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860032" y="306896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660232" y="306896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482" y="4437112"/>
            <a:ext cx="2588518" cy="56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5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4. Deterministic Greedy</a:t>
            </a:r>
          </a:p>
          <a:p>
            <a:pPr lvl="1"/>
            <a:r>
              <a:rPr lang="ja-JP" altLang="en-US" dirty="0"/>
              <a:t>近傍</a:t>
            </a:r>
            <a:r>
              <a:rPr lang="ja-JP" altLang="en-US" dirty="0" smtClean="0"/>
              <a:t>に多いパーティションを選ぶ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en-US" altLang="ja-JP" dirty="0" smtClean="0"/>
              <a:t>where</a:t>
            </a:r>
            <a:endParaRPr lang="en-US" altLang="ja-JP" dirty="0" smtClean="0"/>
          </a:p>
          <a:p>
            <a:pPr lvl="1"/>
            <a:r>
              <a:rPr lang="en-US" altLang="ja-JP" dirty="0"/>
              <a:t>4-1.  w(t, </a:t>
            </a:r>
            <a:r>
              <a:rPr lang="en-US" altLang="ja-JP" dirty="0" err="1"/>
              <a:t>i</a:t>
            </a:r>
            <a:r>
              <a:rPr lang="en-US" altLang="ja-JP" dirty="0"/>
              <a:t>) = 1   </a:t>
            </a:r>
            <a:r>
              <a:rPr lang="en-US" altLang="ja-JP" dirty="0" err="1">
                <a:solidFill>
                  <a:srgbClr val="00B050"/>
                </a:solidFill>
              </a:rPr>
              <a:t>unweighted</a:t>
            </a:r>
            <a:r>
              <a:rPr lang="en-US" altLang="ja-JP" dirty="0"/>
              <a:t> </a:t>
            </a:r>
          </a:p>
          <a:p>
            <a:pPr lvl="1"/>
            <a:r>
              <a:rPr lang="en-US" altLang="ja-JP" dirty="0"/>
              <a:t>4-2.  w(t, </a:t>
            </a:r>
            <a:r>
              <a:rPr lang="en-US" altLang="ja-JP" dirty="0" err="1"/>
              <a:t>i</a:t>
            </a:r>
            <a:r>
              <a:rPr lang="en-US" altLang="ja-JP" dirty="0"/>
              <a:t>) = 1 -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)|/C    </a:t>
            </a:r>
            <a:r>
              <a:rPr lang="en-US" altLang="ja-JP" dirty="0">
                <a:solidFill>
                  <a:srgbClr val="00B050"/>
                </a:solidFill>
              </a:rPr>
              <a:t>linear</a:t>
            </a:r>
          </a:p>
          <a:p>
            <a:pPr lvl="1"/>
            <a:r>
              <a:rPr lang="en-US" altLang="ja-JP" dirty="0"/>
              <a:t>4-3.  w(t, </a:t>
            </a:r>
            <a:r>
              <a:rPr lang="en-US" altLang="ja-JP" dirty="0" err="1"/>
              <a:t>i</a:t>
            </a:r>
            <a:r>
              <a:rPr lang="en-US" altLang="ja-JP" dirty="0"/>
              <a:t>) = 1 – </a:t>
            </a:r>
            <a:r>
              <a:rPr lang="en-US" altLang="ja-JP" dirty="0" err="1"/>
              <a:t>exp</a:t>
            </a:r>
            <a:r>
              <a:rPr lang="en-US" altLang="ja-JP" dirty="0"/>
              <a:t>(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)|/C )    </a:t>
            </a:r>
            <a:r>
              <a:rPr lang="en-US" altLang="ja-JP" dirty="0" smtClean="0">
                <a:solidFill>
                  <a:srgbClr val="00B050"/>
                </a:solidFill>
              </a:rPr>
              <a:t>exponential</a:t>
            </a:r>
            <a:endParaRPr lang="ja-JP" altLang="en-US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20" y="2780928"/>
            <a:ext cx="7325444" cy="7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ヒューリスティクス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35942" y="3429000"/>
            <a:ext cx="3972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B050"/>
                </a:solidFill>
              </a:rPr>
              <a:t>ただし既に 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|P(</a:t>
            </a:r>
            <a:r>
              <a:rPr kumimoji="1" lang="en-US" altLang="ja-JP" sz="2400" dirty="0" err="1" smtClean="0">
                <a:solidFill>
                  <a:srgbClr val="00B050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)|=C 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な </a:t>
            </a:r>
            <a:r>
              <a:rPr kumimoji="1" lang="en-US" altLang="ja-JP" sz="2400" dirty="0" err="1" smtClean="0">
                <a:solidFill>
                  <a:srgbClr val="00B050"/>
                </a:solidFill>
              </a:rPr>
              <a:t>i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 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を除く</a:t>
            </a:r>
            <a:endParaRPr kumimoji="1" lang="en-US" altLang="ja-JP" sz="2400" dirty="0" smtClean="0">
              <a:solidFill>
                <a:srgbClr val="00B050"/>
              </a:solidFill>
            </a:endParaRP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           (</a:t>
            </a:r>
            <a:r>
              <a:rPr lang="ja-JP" altLang="en-US" sz="2400" dirty="0" smtClean="0">
                <a:solidFill>
                  <a:srgbClr val="00B050"/>
                </a:solidFill>
              </a:rPr>
              <a:t>と思われる</a:t>
            </a:r>
            <a:r>
              <a:rPr lang="en-US" altLang="ja-JP" sz="2400" dirty="0" smtClean="0">
                <a:solidFill>
                  <a:srgbClr val="00B050"/>
                </a:solidFill>
              </a:rPr>
              <a:t>)(</a:t>
            </a:r>
            <a:r>
              <a:rPr lang="ja-JP" altLang="en-US" sz="2400" dirty="0" smtClean="0">
                <a:solidFill>
                  <a:srgbClr val="00B050"/>
                </a:solidFill>
              </a:rPr>
              <a:t>以下同様</a:t>
            </a:r>
            <a:r>
              <a:rPr lang="en-US" altLang="ja-JP" sz="2400" dirty="0" smtClean="0">
                <a:solidFill>
                  <a:srgbClr val="00B050"/>
                </a:solidFill>
              </a:rPr>
              <a:t>)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ヒューリスティクス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5. Randomized Greedy</a:t>
            </a:r>
          </a:p>
          <a:p>
            <a:pPr lvl="1"/>
            <a:r>
              <a:rPr lang="ja-JP" altLang="en-US" dirty="0"/>
              <a:t>近傍に多い</a:t>
            </a:r>
            <a:r>
              <a:rPr lang="ja-JP" altLang="en-US" dirty="0" smtClean="0"/>
              <a:t>パーティションに行く確率を高める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where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5-1</a:t>
            </a:r>
            <a:r>
              <a:rPr lang="en-US" altLang="ja-JP" dirty="0"/>
              <a:t>.  </a:t>
            </a:r>
            <a:r>
              <a:rPr lang="en-US" altLang="ja-JP" dirty="0" smtClean="0"/>
              <a:t>w(t</a:t>
            </a:r>
            <a:r>
              <a:rPr lang="en-US" altLang="ja-JP" dirty="0"/>
              <a:t>, </a:t>
            </a:r>
            <a:r>
              <a:rPr lang="en-US" altLang="ja-JP" dirty="0" err="1"/>
              <a:t>i</a:t>
            </a:r>
            <a:r>
              <a:rPr lang="en-US" altLang="ja-JP" dirty="0"/>
              <a:t>) = </a:t>
            </a:r>
            <a:r>
              <a:rPr lang="en-US" altLang="ja-JP" dirty="0" smtClean="0"/>
              <a:t>1   </a:t>
            </a:r>
            <a:r>
              <a:rPr lang="en-US" altLang="ja-JP" dirty="0" err="1" smtClean="0">
                <a:solidFill>
                  <a:srgbClr val="00B050"/>
                </a:solidFill>
              </a:rPr>
              <a:t>unweighted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lvl="1"/>
            <a:r>
              <a:rPr lang="en-US" altLang="ja-JP" dirty="0" smtClean="0"/>
              <a:t>5-2</a:t>
            </a:r>
            <a:r>
              <a:rPr lang="en-US" altLang="ja-JP" dirty="0"/>
              <a:t>.  w(t, </a:t>
            </a:r>
            <a:r>
              <a:rPr lang="en-US" altLang="ja-JP" dirty="0" err="1"/>
              <a:t>i</a:t>
            </a:r>
            <a:r>
              <a:rPr lang="en-US" altLang="ja-JP" dirty="0"/>
              <a:t>) = 1 -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</a:t>
            </a:r>
            <a:r>
              <a:rPr lang="en-US" altLang="ja-JP" dirty="0" smtClean="0"/>
              <a:t>C    </a:t>
            </a:r>
            <a:r>
              <a:rPr lang="en-US" altLang="ja-JP" dirty="0" smtClean="0">
                <a:solidFill>
                  <a:srgbClr val="00B050"/>
                </a:solidFill>
              </a:rPr>
              <a:t>linear</a:t>
            </a:r>
            <a:endParaRPr lang="en-US" altLang="ja-JP" dirty="0">
              <a:solidFill>
                <a:srgbClr val="00B050"/>
              </a:solidFill>
            </a:endParaRPr>
          </a:p>
          <a:p>
            <a:pPr lvl="1"/>
            <a:r>
              <a:rPr lang="en-US" altLang="ja-JP" dirty="0" smtClean="0"/>
              <a:t>5-3</a:t>
            </a:r>
            <a:r>
              <a:rPr lang="en-US" altLang="ja-JP" dirty="0"/>
              <a:t>.  w(t, </a:t>
            </a:r>
            <a:r>
              <a:rPr lang="en-US" altLang="ja-JP" dirty="0" err="1"/>
              <a:t>i</a:t>
            </a:r>
            <a:r>
              <a:rPr lang="en-US" altLang="ja-JP" dirty="0"/>
              <a:t>) = 1 – </a:t>
            </a:r>
            <a:r>
              <a:rPr lang="en-US" altLang="ja-JP" dirty="0" err="1"/>
              <a:t>exp</a:t>
            </a:r>
            <a:r>
              <a:rPr lang="en-US" altLang="ja-JP" dirty="0"/>
              <a:t>( |</a:t>
            </a:r>
            <a:r>
              <a:rPr lang="en-US" altLang="ja-JP" dirty="0" err="1"/>
              <a:t>P</a:t>
            </a:r>
            <a:r>
              <a:rPr lang="en-US" altLang="ja-JP" baseline="30000" dirty="0" err="1"/>
              <a:t>t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)|/C </a:t>
            </a:r>
            <a:r>
              <a:rPr lang="en-US" altLang="ja-JP" dirty="0" smtClean="0"/>
              <a:t>)    </a:t>
            </a:r>
            <a:r>
              <a:rPr lang="en-US" altLang="ja-JP" dirty="0" smtClean="0">
                <a:solidFill>
                  <a:srgbClr val="00B050"/>
                </a:solidFill>
              </a:rPr>
              <a:t>exponential</a:t>
            </a:r>
            <a:endParaRPr lang="ja-JP" altLang="en-US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06187"/>
            <a:ext cx="6984776" cy="69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7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659</Words>
  <Application>Microsoft Office PowerPoint</Application>
  <PresentationFormat>画面に合わせる (4:3)</PresentationFormat>
  <Paragraphs>168</Paragraphs>
  <Slides>27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Office テーマ</vt:lpstr>
      <vt:lpstr>Paper Reading:</vt:lpstr>
      <vt:lpstr>内容</vt:lpstr>
      <vt:lpstr>問題</vt:lpstr>
      <vt:lpstr>問題</vt:lpstr>
      <vt:lpstr>Streaming</vt:lpstr>
      <vt:lpstr>この論文の内容</vt:lpstr>
      <vt:lpstr>ヒューリスティクス</vt:lpstr>
      <vt:lpstr>ヒューリスティクス</vt:lpstr>
      <vt:lpstr>ヒューリスティクス</vt:lpstr>
      <vt:lpstr>ヒューリスティクス</vt:lpstr>
      <vt:lpstr>ヒューリスティクス</vt:lpstr>
      <vt:lpstr>(Buffering) ヒューリスティクス</vt:lpstr>
      <vt:lpstr>(Buffering) ヒューリスティクス</vt:lpstr>
      <vt:lpstr>実験</vt:lpstr>
      <vt:lpstr>実験：ヒューリスティクス間の比較</vt:lpstr>
      <vt:lpstr>PowerPoint プレゼンテーション</vt:lpstr>
      <vt:lpstr>PowerPoint プレゼンテーション</vt:lpstr>
      <vt:lpstr>PowerPoint プレゼンテーション</vt:lpstr>
      <vt:lpstr>の全データセットでの平均</vt:lpstr>
      <vt:lpstr>実験：分割数・グラフサイズの影響</vt:lpstr>
      <vt:lpstr>PowerPoint プレゼンテーション</vt:lpstr>
      <vt:lpstr>PowerPoint プレゼンテーション</vt:lpstr>
      <vt:lpstr>実験：実際の計算速度への効果</vt:lpstr>
      <vt:lpstr>PageRank 計算のパフォーマンス</vt:lpstr>
      <vt:lpstr>PageRank 計算のパフォーマンス</vt:lpstr>
      <vt:lpstr>Further Reading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Large Scale Cohesive Subgraphs Discovery for Social Network Visual Analysis</dc:title>
  <dc:creator>kinaba</dc:creator>
  <cp:lastModifiedBy>kinaba</cp:lastModifiedBy>
  <cp:revision>86</cp:revision>
  <dcterms:created xsi:type="dcterms:W3CDTF">2013-05-19T11:54:29Z</dcterms:created>
  <dcterms:modified xsi:type="dcterms:W3CDTF">2013-05-21T17:39:18Z</dcterms:modified>
</cp:coreProperties>
</file>